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Abril Fatface" panose="02000503000000020003" pitchFamily="2" charset="77"/>
      <p:regular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2fboRBPnqfcgN2TBfqY0LVm4s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EAD93F-46D1-483F-828A-AFA2B64C76A6}">
  <a:tblStyle styleId="{ECEAD93F-46D1-483F-828A-AFA2B64C76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19" d="100"/>
          <a:sy n="119"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f963702b5a_0_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f963702b5a_0_5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2f963702b5a_0_5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f963702b5a_0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f963702b5a_0_5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f963702b5a_0_5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f963702b5a_0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f963702b5a_0_5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f963702b5a_0_5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f963702b5a_0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f963702b5a_0_4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2f963702b5a_0_4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f963702b5a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f963702b5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f963702b5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963702b5a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f963702b5a_0_5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f963702b5a_0_5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f963702b5a_0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f963702b5a_0_5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2f963702b5a_0_5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963702b5a_0_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f963702b5a_0_5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2f963702b5a_0_5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963702b5a_0_5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f963702b5a_0_5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2f963702b5a_0_5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600"/>
              </a:spcBef>
              <a:spcAft>
                <a:spcPts val="0"/>
              </a:spcAft>
              <a:buClr>
                <a:schemeClr val="dk1"/>
              </a:buClr>
              <a:buSzPts val="1800"/>
              <a:buChar char="•"/>
            </a:pPr>
            <a:r>
              <a:rPr lang="en-US" sz="1800">
                <a:solidFill>
                  <a:srgbClr val="09283F"/>
                </a:solidFill>
                <a:latin typeface="Arial"/>
                <a:ea typeface="Arial"/>
                <a:cs typeface="Arial"/>
                <a:sym typeface="Arial"/>
              </a:rPr>
              <a:t>Supply &amp; demand (recruitment, training, &amp; placement, geography &amp; locale)</a:t>
            </a:r>
            <a:endParaRPr sz="1800">
              <a:solidFill>
                <a:srgbClr val="09283F"/>
              </a:solidFill>
              <a:latin typeface="Arial"/>
              <a:ea typeface="Arial"/>
              <a:cs typeface="Arial"/>
              <a:sym typeface="Arial"/>
            </a:endParaRPr>
          </a:p>
          <a:p>
            <a:pPr marL="228600" lvl="0" indent="-228600" algn="l" rtl="0">
              <a:lnSpc>
                <a:spcPct val="120000"/>
              </a:lnSpc>
              <a:spcBef>
                <a:spcPts val="600"/>
              </a:spcBef>
              <a:spcAft>
                <a:spcPts val="0"/>
              </a:spcAft>
              <a:buClr>
                <a:schemeClr val="dk1"/>
              </a:buClr>
              <a:buSzPts val="1800"/>
              <a:buChar char="•"/>
            </a:pPr>
            <a:r>
              <a:rPr lang="en-US" sz="1800">
                <a:solidFill>
                  <a:srgbClr val="09283F"/>
                </a:solidFill>
                <a:latin typeface="Arial"/>
                <a:ea typeface="Arial"/>
                <a:cs typeface="Arial"/>
                <a:sym typeface="Arial"/>
              </a:rPr>
              <a:t>NCES data updates</a:t>
            </a:r>
            <a:endParaRPr sz="1800">
              <a:solidFill>
                <a:srgbClr val="09283F"/>
              </a:solidFill>
              <a:latin typeface="Arial"/>
              <a:ea typeface="Arial"/>
              <a:cs typeface="Arial"/>
              <a:sym typeface="Arial"/>
            </a:endParaRPr>
          </a:p>
          <a:p>
            <a:pPr marL="228600" lvl="0" indent="-228600" algn="l" rtl="0">
              <a:lnSpc>
                <a:spcPct val="120000"/>
              </a:lnSpc>
              <a:spcBef>
                <a:spcPts val="600"/>
              </a:spcBef>
              <a:spcAft>
                <a:spcPts val="0"/>
              </a:spcAft>
              <a:buClr>
                <a:schemeClr val="dk1"/>
              </a:buClr>
              <a:buSzPts val="1800"/>
              <a:buChar char="•"/>
            </a:pPr>
            <a:r>
              <a:rPr lang="en-US" sz="1800">
                <a:solidFill>
                  <a:srgbClr val="09283F"/>
                </a:solidFill>
                <a:latin typeface="Arial"/>
                <a:ea typeface="Arial"/>
                <a:cs typeface="Arial"/>
                <a:sym typeface="Arial"/>
              </a:rPr>
              <a:t>1 librarian per school</a:t>
            </a:r>
            <a:endParaRPr sz="1800">
              <a:solidFill>
                <a:srgbClr val="09283F"/>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02" name="Google Shape;4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f963702b5a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f963702b5a_0_5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2f963702b5a_0_5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f963702b5a_0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f963702b5a_0_5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2f963702b5a_0_5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1">
  <p:cSld name="Title 1">
    <p:bg>
      <p:bgPr>
        <a:solidFill>
          <a:schemeClr val="accent2"/>
        </a:solidFill>
        <a:effectLst/>
      </p:bgPr>
    </p:bg>
    <p:spTree>
      <p:nvGrpSpPr>
        <p:cNvPr id="1" name="Shape 16"/>
        <p:cNvGrpSpPr/>
        <p:nvPr/>
      </p:nvGrpSpPr>
      <p:grpSpPr>
        <a:xfrm>
          <a:off x="0" y="0"/>
          <a:ext cx="0" cy="0"/>
          <a:chOff x="0" y="0"/>
          <a:chExt cx="0" cy="0"/>
        </a:xfrm>
      </p:grpSpPr>
      <p:sp>
        <p:nvSpPr>
          <p:cNvPr id="17" name="Google Shape;17;p20"/>
          <p:cNvSpPr txBox="1">
            <a:spLocks noGrp="1"/>
          </p:cNvSpPr>
          <p:nvPr>
            <p:ph type="title"/>
          </p:nvPr>
        </p:nvSpPr>
        <p:spPr>
          <a:xfrm>
            <a:off x="994876" y="887638"/>
            <a:ext cx="10202248" cy="509449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Abril Fatface"/>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20"/>
          <p:cNvSpPr/>
          <p:nvPr/>
        </p:nvSpPr>
        <p:spPr>
          <a:xfrm rot="5400000">
            <a:off x="-2990939" y="2990938"/>
            <a:ext cx="6855801"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20"/>
          <p:cNvSpPr/>
          <p:nvPr/>
        </p:nvSpPr>
        <p:spPr>
          <a:xfrm>
            <a:off x="1" y="5983104"/>
            <a:ext cx="12192000" cy="873925"/>
          </a:xfrm>
          <a:prstGeom prst="rect">
            <a:avLst/>
          </a:pr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20"/>
          <p:cNvSpPr/>
          <p:nvPr/>
        </p:nvSpPr>
        <p:spPr>
          <a:xfrm rot="10800000" flipH="1">
            <a:off x="8981493" y="0"/>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0"/>
          <p:cNvSpPr/>
          <p:nvPr/>
        </p:nvSpPr>
        <p:spPr>
          <a:xfrm rot="10800000">
            <a:off x="0" y="-8"/>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losing 1">
  <p:cSld name="Closing 1">
    <p:bg>
      <p:bgPr>
        <a:solidFill>
          <a:schemeClr val="accent2"/>
        </a:solidFill>
        <a:effectLst/>
      </p:bgPr>
    </p:bg>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1371597" y="1088211"/>
            <a:ext cx="4602483" cy="489601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4800"/>
              <a:buFont typeface="Abril Fatface"/>
              <a:buNone/>
              <a:defRPr sz="48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p:nvPr/>
        </p:nvSpPr>
        <p:spPr>
          <a:xfrm>
            <a:off x="1" y="-8"/>
            <a:ext cx="12192000" cy="873925"/>
          </a:xfrm>
          <a:prstGeom prst="rect">
            <a:avLst/>
          </a:pr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31"/>
          <p:cNvSpPr/>
          <p:nvPr/>
        </p:nvSpPr>
        <p:spPr>
          <a:xfrm rot="5400000">
            <a:off x="-2990939" y="2990938"/>
            <a:ext cx="6855801"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31"/>
          <p:cNvSpPr/>
          <p:nvPr/>
        </p:nvSpPr>
        <p:spPr>
          <a:xfrm rot="10800000">
            <a:off x="0" y="-8"/>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31"/>
          <p:cNvSpPr/>
          <p:nvPr/>
        </p:nvSpPr>
        <p:spPr>
          <a:xfrm>
            <a:off x="9905999" y="4572027"/>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2D9B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1"/>
          <p:cNvSpPr txBox="1">
            <a:spLocks noGrp="1"/>
          </p:cNvSpPr>
          <p:nvPr>
            <p:ph type="body" idx="1"/>
          </p:nvPr>
        </p:nvSpPr>
        <p:spPr>
          <a:xfrm>
            <a:off x="6324599" y="1088210"/>
            <a:ext cx="4373564" cy="4894894"/>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1800"/>
              <a:buNone/>
              <a:defRPr sz="1800" b="1">
                <a:solidFill>
                  <a:schemeClr val="lt2"/>
                </a:solidFill>
              </a:defRPr>
            </a:lvl1pPr>
            <a:lvl2pPr marL="914400" lvl="1" indent="-228600" algn="l">
              <a:lnSpc>
                <a:spcPct val="120000"/>
              </a:lnSpc>
              <a:spcBef>
                <a:spcPts val="600"/>
              </a:spcBef>
              <a:spcAft>
                <a:spcPts val="0"/>
              </a:spcAft>
              <a:buSzPts val="1600"/>
              <a:buNone/>
              <a:defRPr sz="1600" b="1">
                <a:solidFill>
                  <a:schemeClr val="lt2"/>
                </a:solidFill>
              </a:defRPr>
            </a:lvl2pPr>
            <a:lvl3pPr marL="1371600" lvl="2" indent="-228600" algn="l">
              <a:lnSpc>
                <a:spcPct val="120000"/>
              </a:lnSpc>
              <a:spcBef>
                <a:spcPts val="600"/>
              </a:spcBef>
              <a:spcAft>
                <a:spcPts val="0"/>
              </a:spcAft>
              <a:buSzPts val="1400"/>
              <a:buNone/>
              <a:defRPr sz="1400" b="1">
                <a:solidFill>
                  <a:schemeClr val="lt2"/>
                </a:solidFill>
              </a:defRPr>
            </a:lvl3pPr>
            <a:lvl4pPr marL="1828800" lvl="3" indent="-228600" algn="l">
              <a:lnSpc>
                <a:spcPct val="120000"/>
              </a:lnSpc>
              <a:spcBef>
                <a:spcPts val="600"/>
              </a:spcBef>
              <a:spcAft>
                <a:spcPts val="0"/>
              </a:spcAft>
              <a:buSzPts val="1200"/>
              <a:buNone/>
              <a:defRPr sz="1200" b="1">
                <a:solidFill>
                  <a:schemeClr val="lt2"/>
                </a:solidFill>
              </a:defRPr>
            </a:lvl4pPr>
            <a:lvl5pPr marL="2286000" lvl="4" indent="-228600" algn="l">
              <a:lnSpc>
                <a:spcPct val="120000"/>
              </a:lnSpc>
              <a:spcBef>
                <a:spcPts val="600"/>
              </a:spcBef>
              <a:spcAft>
                <a:spcPts val="0"/>
              </a:spcAft>
              <a:buSzPts val="1200"/>
              <a:buNone/>
              <a:defRPr sz="1200" b="1">
                <a:solidFill>
                  <a:schemeClr val="lt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1"/>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3">
  <p:cSld name="Title 3">
    <p:bg>
      <p:bgPr>
        <a:solidFill>
          <a:schemeClr val="accent2"/>
        </a:solidFill>
        <a:effectLst/>
      </p:bgPr>
    </p:bg>
    <p:spTree>
      <p:nvGrpSpPr>
        <p:cNvPr id="1" name="Shape 84"/>
        <p:cNvGrpSpPr/>
        <p:nvPr/>
      </p:nvGrpSpPr>
      <p:grpSpPr>
        <a:xfrm>
          <a:off x="0" y="0"/>
          <a:ext cx="0" cy="0"/>
          <a:chOff x="0" y="0"/>
          <a:chExt cx="0" cy="0"/>
        </a:xfrm>
      </p:grpSpPr>
      <p:sp>
        <p:nvSpPr>
          <p:cNvPr id="85" name="Google Shape;85;p24"/>
          <p:cNvSpPr/>
          <p:nvPr/>
        </p:nvSpPr>
        <p:spPr>
          <a:xfrm>
            <a:off x="1" y="5983104"/>
            <a:ext cx="12192000"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4"/>
          <p:cNvSpPr/>
          <p:nvPr/>
        </p:nvSpPr>
        <p:spPr>
          <a:xfrm>
            <a:off x="8981493" y="3657680"/>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24"/>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24"/>
          <p:cNvSpPr/>
          <p:nvPr/>
        </p:nvSpPr>
        <p:spPr>
          <a:xfrm rot="5400000">
            <a:off x="-433923" y="5546255"/>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24"/>
          <p:cNvSpPr txBox="1">
            <a:spLocks noGrp="1"/>
          </p:cNvSpPr>
          <p:nvPr>
            <p:ph type="title"/>
          </p:nvPr>
        </p:nvSpPr>
        <p:spPr>
          <a:xfrm>
            <a:off x="1750734" y="835269"/>
            <a:ext cx="8690533" cy="282118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600"/>
              <a:buFont typeface="Abril Fatface"/>
              <a:buNone/>
              <a:defRPr sz="3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4"/>
          <p:cNvSpPr txBox="1">
            <a:spLocks noGrp="1"/>
          </p:cNvSpPr>
          <p:nvPr>
            <p:ph type="body" idx="1"/>
          </p:nvPr>
        </p:nvSpPr>
        <p:spPr>
          <a:xfrm>
            <a:off x="1745739" y="3858233"/>
            <a:ext cx="8700522" cy="1953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800"/>
              <a:buNone/>
              <a:defRPr sz="1800">
                <a:solidFill>
                  <a:schemeClr val="lt2"/>
                </a:solidFill>
              </a:defRPr>
            </a:lvl1pPr>
            <a:lvl2pPr marL="914400" lvl="1" indent="-228600" algn="ctr">
              <a:lnSpc>
                <a:spcPct val="120000"/>
              </a:lnSpc>
              <a:spcBef>
                <a:spcPts val="500"/>
              </a:spcBef>
              <a:spcAft>
                <a:spcPts val="0"/>
              </a:spcAft>
              <a:buSzPts val="1600"/>
              <a:buNone/>
              <a:defRPr sz="1600">
                <a:solidFill>
                  <a:schemeClr val="lt2"/>
                </a:solidFill>
              </a:defRPr>
            </a:lvl2pPr>
            <a:lvl3pPr marL="1371600" lvl="2" indent="-228600" algn="ctr">
              <a:lnSpc>
                <a:spcPct val="120000"/>
              </a:lnSpc>
              <a:spcBef>
                <a:spcPts val="500"/>
              </a:spcBef>
              <a:spcAft>
                <a:spcPts val="0"/>
              </a:spcAft>
              <a:buSzPts val="1400"/>
              <a:buNone/>
              <a:defRPr sz="1400">
                <a:solidFill>
                  <a:schemeClr val="lt2"/>
                </a:solidFill>
              </a:defRPr>
            </a:lvl3pPr>
            <a:lvl4pPr marL="1828800" lvl="3" indent="-228600" algn="ctr">
              <a:lnSpc>
                <a:spcPct val="120000"/>
              </a:lnSpc>
              <a:spcBef>
                <a:spcPts val="500"/>
              </a:spcBef>
              <a:spcAft>
                <a:spcPts val="0"/>
              </a:spcAft>
              <a:buSzPts val="1200"/>
              <a:buNone/>
              <a:defRPr sz="1200">
                <a:solidFill>
                  <a:schemeClr val="lt2"/>
                </a:solidFill>
              </a:defRPr>
            </a:lvl4pPr>
            <a:lvl5pPr marL="2286000" lvl="4" indent="-228600" algn="ctr">
              <a:lnSpc>
                <a:spcPct val="120000"/>
              </a:lnSpc>
              <a:spcBef>
                <a:spcPts val="500"/>
              </a:spcBef>
              <a:spcAft>
                <a:spcPts val="0"/>
              </a:spcAft>
              <a:buSzPts val="1200"/>
              <a:buNone/>
              <a:defRPr sz="1200">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4"/>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2 Column">
  <p:cSld name="Title and 2 Column">
    <p:spTree>
      <p:nvGrpSpPr>
        <p:cNvPr id="1" name="Shape 92"/>
        <p:cNvGrpSpPr/>
        <p:nvPr/>
      </p:nvGrpSpPr>
      <p:grpSpPr>
        <a:xfrm>
          <a:off x="0" y="0"/>
          <a:ext cx="0" cy="0"/>
          <a:chOff x="0" y="0"/>
          <a:chExt cx="0" cy="0"/>
        </a:xfrm>
      </p:grpSpPr>
      <p:sp>
        <p:nvSpPr>
          <p:cNvPr id="93" name="Google Shape;93;p25"/>
          <p:cNvSpPr/>
          <p:nvPr/>
        </p:nvSpPr>
        <p:spPr>
          <a:xfrm>
            <a:off x="1" y="5983104"/>
            <a:ext cx="12192000"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25"/>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25"/>
          <p:cNvSpPr/>
          <p:nvPr/>
        </p:nvSpPr>
        <p:spPr>
          <a:xfrm rot="5400000">
            <a:off x="-433923" y="5546255"/>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25"/>
          <p:cNvSpPr txBox="1">
            <a:spLocks noGrp="1"/>
          </p:cNvSpPr>
          <p:nvPr>
            <p:ph type="title"/>
          </p:nvPr>
        </p:nvSpPr>
        <p:spPr>
          <a:xfrm>
            <a:off x="1362805" y="344399"/>
            <a:ext cx="9599008" cy="17295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5"/>
          <p:cNvSpPr txBox="1">
            <a:spLocks noGrp="1"/>
          </p:cNvSpPr>
          <p:nvPr>
            <p:ph type="body" idx="1"/>
          </p:nvPr>
        </p:nvSpPr>
        <p:spPr>
          <a:xfrm>
            <a:off x="1370867" y="2274034"/>
            <a:ext cx="4643438" cy="32986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5"/>
          <p:cNvSpPr txBox="1">
            <a:spLocks noGrp="1"/>
          </p:cNvSpPr>
          <p:nvPr>
            <p:ph type="body" idx="2"/>
          </p:nvPr>
        </p:nvSpPr>
        <p:spPr>
          <a:xfrm>
            <a:off x="6318375" y="2274034"/>
            <a:ext cx="4643438" cy="32986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5"/>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Content and Picture 2">
  <p:cSld name="Title Content and Picture 2">
    <p:spTree>
      <p:nvGrpSpPr>
        <p:cNvPr id="1" name="Shape 100"/>
        <p:cNvGrpSpPr/>
        <p:nvPr/>
      </p:nvGrpSpPr>
      <p:grpSpPr>
        <a:xfrm>
          <a:off x="0" y="0"/>
          <a:ext cx="0" cy="0"/>
          <a:chOff x="0" y="0"/>
          <a:chExt cx="0" cy="0"/>
        </a:xfrm>
      </p:grpSpPr>
      <p:sp>
        <p:nvSpPr>
          <p:cNvPr id="101" name="Google Shape;101;p27"/>
          <p:cNvSpPr/>
          <p:nvPr/>
        </p:nvSpPr>
        <p:spPr>
          <a:xfrm rot="10800000" flipH="1">
            <a:off x="6117263" y="5090690"/>
            <a:ext cx="1807536" cy="1777059"/>
          </a:xfrm>
          <a:custGeom>
            <a:avLst/>
            <a:gdLst/>
            <a:ahLst/>
            <a:cxnLst/>
            <a:rect l="l" t="t" r="r" b="b"/>
            <a:pathLst>
              <a:path w="2353172" h="2431959" extrusionOk="0">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7"/>
          <p:cNvSpPr/>
          <p:nvPr/>
        </p:nvSpPr>
        <p:spPr>
          <a:xfrm rot="5400000">
            <a:off x="-2996913" y="2996911"/>
            <a:ext cx="6867747"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27"/>
          <p:cNvSpPr/>
          <p:nvPr/>
        </p:nvSpPr>
        <p:spPr>
          <a:xfrm rot="10800000">
            <a:off x="0" y="-8"/>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27"/>
          <p:cNvSpPr txBox="1">
            <a:spLocks noGrp="1"/>
          </p:cNvSpPr>
          <p:nvPr>
            <p:ph type="title"/>
          </p:nvPr>
        </p:nvSpPr>
        <p:spPr>
          <a:xfrm>
            <a:off x="1381757" y="328860"/>
            <a:ext cx="6136643" cy="1777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7"/>
          <p:cNvSpPr txBox="1">
            <a:spLocks noGrp="1"/>
          </p:cNvSpPr>
          <p:nvPr>
            <p:ph type="body" idx="1"/>
          </p:nvPr>
        </p:nvSpPr>
        <p:spPr>
          <a:xfrm>
            <a:off x="1371204" y="2282999"/>
            <a:ext cx="6136643" cy="36855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7"/>
          <p:cNvSpPr>
            <a:spLocks noGrp="1"/>
          </p:cNvSpPr>
          <p:nvPr>
            <p:ph type="pic" idx="2"/>
          </p:nvPr>
        </p:nvSpPr>
        <p:spPr>
          <a:xfrm>
            <a:off x="7924800" y="0"/>
            <a:ext cx="4267200" cy="6858000"/>
          </a:xfrm>
          <a:prstGeom prst="rect">
            <a:avLst/>
          </a:prstGeom>
          <a:solidFill>
            <a:schemeClr val="accent2"/>
          </a:solidFill>
          <a:ln>
            <a:noFill/>
          </a:ln>
        </p:spPr>
      </p:sp>
      <p:sp>
        <p:nvSpPr>
          <p:cNvPr id="107" name="Google Shape;107;p27"/>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2 Column 3">
  <p:cSld name="Title and 2 Column 3">
    <p:spTree>
      <p:nvGrpSpPr>
        <p:cNvPr id="1" name="Shape 108"/>
        <p:cNvGrpSpPr/>
        <p:nvPr/>
      </p:nvGrpSpPr>
      <p:grpSpPr>
        <a:xfrm>
          <a:off x="0" y="0"/>
          <a:ext cx="0" cy="0"/>
          <a:chOff x="0" y="0"/>
          <a:chExt cx="0" cy="0"/>
        </a:xfrm>
      </p:grpSpPr>
      <p:sp>
        <p:nvSpPr>
          <p:cNvPr id="109" name="Google Shape;109;p29"/>
          <p:cNvSpPr/>
          <p:nvPr/>
        </p:nvSpPr>
        <p:spPr>
          <a:xfrm>
            <a:off x="8991645" y="3657688"/>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29"/>
          <p:cNvSpPr/>
          <p:nvPr/>
        </p:nvSpPr>
        <p:spPr>
          <a:xfrm rot="5400000">
            <a:off x="-2992038" y="2992045"/>
            <a:ext cx="6858000"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29"/>
          <p:cNvSpPr/>
          <p:nvPr/>
        </p:nvSpPr>
        <p:spPr>
          <a:xfrm rot="10800000">
            <a:off x="1" y="0"/>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29"/>
          <p:cNvSpPr txBox="1">
            <a:spLocks noGrp="1"/>
          </p:cNvSpPr>
          <p:nvPr>
            <p:ph type="title"/>
          </p:nvPr>
        </p:nvSpPr>
        <p:spPr>
          <a:xfrm>
            <a:off x="1371598" y="369277"/>
            <a:ext cx="9590215" cy="17085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body" idx="1"/>
          </p:nvPr>
        </p:nvSpPr>
        <p:spPr>
          <a:xfrm>
            <a:off x="1369269" y="2284193"/>
            <a:ext cx="6036544" cy="343665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9"/>
          <p:cNvSpPr txBox="1">
            <a:spLocks noGrp="1"/>
          </p:cNvSpPr>
          <p:nvPr>
            <p:ph type="body" idx="2"/>
          </p:nvPr>
        </p:nvSpPr>
        <p:spPr>
          <a:xfrm>
            <a:off x="7708899" y="2284193"/>
            <a:ext cx="3252914" cy="343665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b="1"/>
            </a:lvl1pPr>
            <a:lvl2pPr marL="914400" lvl="1" indent="-330200" algn="l">
              <a:lnSpc>
                <a:spcPct val="120000"/>
              </a:lnSpc>
              <a:spcBef>
                <a:spcPts val="600"/>
              </a:spcBef>
              <a:spcAft>
                <a:spcPts val="0"/>
              </a:spcAft>
              <a:buClr>
                <a:schemeClr val="dk1"/>
              </a:buClr>
              <a:buSzPts val="1600"/>
              <a:buChar char="•"/>
              <a:defRPr sz="1600" b="1"/>
            </a:lvl2pPr>
            <a:lvl3pPr marL="1371600" lvl="2" indent="-317500" algn="l">
              <a:lnSpc>
                <a:spcPct val="120000"/>
              </a:lnSpc>
              <a:spcBef>
                <a:spcPts val="600"/>
              </a:spcBef>
              <a:spcAft>
                <a:spcPts val="0"/>
              </a:spcAft>
              <a:buClr>
                <a:schemeClr val="dk1"/>
              </a:buClr>
              <a:buSzPts val="1400"/>
              <a:buChar char="•"/>
              <a:defRPr sz="1400" b="1"/>
            </a:lvl3pPr>
            <a:lvl4pPr marL="1828800" lvl="3" indent="-304800" algn="l">
              <a:lnSpc>
                <a:spcPct val="120000"/>
              </a:lnSpc>
              <a:spcBef>
                <a:spcPts val="600"/>
              </a:spcBef>
              <a:spcAft>
                <a:spcPts val="0"/>
              </a:spcAft>
              <a:buClr>
                <a:schemeClr val="dk1"/>
              </a:buClr>
              <a:buSzPts val="1200"/>
              <a:buChar char="•"/>
              <a:defRPr sz="1200" b="1"/>
            </a:lvl4pPr>
            <a:lvl5pPr marL="2286000" lvl="4" indent="-304800" algn="l">
              <a:lnSpc>
                <a:spcPct val="120000"/>
              </a:lnSpc>
              <a:spcBef>
                <a:spcPts val="600"/>
              </a:spcBef>
              <a:spcAft>
                <a:spcPts val="0"/>
              </a:spcAft>
              <a:buClr>
                <a:schemeClr val="dk1"/>
              </a:buClr>
              <a:buSzPts val="1200"/>
              <a:buChar char="•"/>
              <a:defRPr sz="1200" b="1"/>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9"/>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32"/>
          <p:cNvSpPr txBox="1">
            <a:spLocks noGrp="1"/>
          </p:cNvSpPr>
          <p:nvPr>
            <p:ph type="ctrTitle"/>
          </p:nvPr>
        </p:nvSpPr>
        <p:spPr>
          <a:xfrm>
            <a:off x="1249326" y="919716"/>
            <a:ext cx="8504275" cy="35512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5400"/>
              <a:buFont typeface="Abril Fatfac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2"/>
          <p:cNvSpPr txBox="1">
            <a:spLocks noGrp="1"/>
          </p:cNvSpPr>
          <p:nvPr>
            <p:ph type="subTitle" idx="1"/>
          </p:nvPr>
        </p:nvSpPr>
        <p:spPr>
          <a:xfrm>
            <a:off x="1249326" y="4795284"/>
            <a:ext cx="8504275" cy="108452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SzPts val="1600"/>
              <a:buNone/>
              <a:defRPr sz="1600" b="1" cap="none"/>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32"/>
          <p:cNvSpPr txBox="1">
            <a:spLocks noGrp="1"/>
          </p:cNvSpPr>
          <p:nvPr>
            <p:ph type="dt" idx="10"/>
          </p:nvPr>
        </p:nvSpPr>
        <p:spPr>
          <a:xfrm>
            <a:off x="8964706" y="6433202"/>
            <a:ext cx="2426446"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2"/>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2"/>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34"/>
          <p:cNvSpPr txBox="1">
            <a:spLocks noGrp="1"/>
          </p:cNvSpPr>
          <p:nvPr>
            <p:ph type="title"/>
          </p:nvPr>
        </p:nvSpPr>
        <p:spPr>
          <a:xfrm>
            <a:off x="1524000" y="1320800"/>
            <a:ext cx="9144000" cy="309581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400"/>
              <a:buFont typeface="Abril Fatfac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4"/>
          <p:cNvSpPr txBox="1">
            <a:spLocks noGrp="1"/>
          </p:cNvSpPr>
          <p:nvPr>
            <p:ph type="body" idx="1"/>
          </p:nvPr>
        </p:nvSpPr>
        <p:spPr>
          <a:xfrm>
            <a:off x="1523999" y="4589463"/>
            <a:ext cx="91440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400"/>
              <a:buNone/>
              <a:defRPr sz="2400">
                <a:solidFill>
                  <a:srgbClr val="888888"/>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34"/>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4"/>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4"/>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35"/>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body" idx="1"/>
          </p:nvPr>
        </p:nvSpPr>
        <p:spPr>
          <a:xfrm>
            <a:off x="1408813" y="2163725"/>
            <a:ext cx="4610986" cy="401323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5"/>
          <p:cNvSpPr txBox="1">
            <a:spLocks noGrp="1"/>
          </p:cNvSpPr>
          <p:nvPr>
            <p:ph type="body" idx="2"/>
          </p:nvPr>
        </p:nvSpPr>
        <p:spPr>
          <a:xfrm>
            <a:off x="6257260" y="2163725"/>
            <a:ext cx="4853763" cy="40132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35"/>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5"/>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5"/>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7"/>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7"/>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7"/>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38"/>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8"/>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8"/>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bout 1">
  <p:cSld name="About 1">
    <p:spTree>
      <p:nvGrpSpPr>
        <p:cNvPr id="1" name="Shape 23"/>
        <p:cNvGrpSpPr/>
        <p:nvPr/>
      </p:nvGrpSpPr>
      <p:grpSpPr>
        <a:xfrm>
          <a:off x="0" y="0"/>
          <a:ext cx="0" cy="0"/>
          <a:chOff x="0" y="0"/>
          <a:chExt cx="0" cy="0"/>
        </a:xfrm>
      </p:grpSpPr>
      <p:sp>
        <p:nvSpPr>
          <p:cNvPr id="24" name="Google Shape;24;p21"/>
          <p:cNvSpPr/>
          <p:nvPr/>
        </p:nvSpPr>
        <p:spPr>
          <a:xfrm>
            <a:off x="1" y="5983099"/>
            <a:ext cx="12192000" cy="8739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21"/>
          <p:cNvSpPr/>
          <p:nvPr/>
        </p:nvSpPr>
        <p:spPr>
          <a:xfrm>
            <a:off x="8991644" y="3657675"/>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1"/>
          <p:cNvSpPr/>
          <p:nvPr/>
        </p:nvSpPr>
        <p:spPr>
          <a:xfrm rot="10800000">
            <a:off x="0" y="-5"/>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21"/>
          <p:cNvSpPr/>
          <p:nvPr/>
        </p:nvSpPr>
        <p:spPr>
          <a:xfrm rot="5400000">
            <a:off x="-433923" y="5546250"/>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21"/>
          <p:cNvSpPr txBox="1">
            <a:spLocks noGrp="1"/>
          </p:cNvSpPr>
          <p:nvPr>
            <p:ph type="title"/>
          </p:nvPr>
        </p:nvSpPr>
        <p:spPr>
          <a:xfrm>
            <a:off x="1371599" y="1478396"/>
            <a:ext cx="3710355" cy="34452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5360465" y="1477963"/>
            <a:ext cx="5536135" cy="3446462"/>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400"/>
              <a:buNone/>
              <a:defRPr sz="1400"/>
            </a:lvl3pPr>
            <a:lvl4pPr marL="1828800" lvl="3" indent="-228600" algn="l">
              <a:lnSpc>
                <a:spcPct val="120000"/>
              </a:lnSpc>
              <a:spcBef>
                <a:spcPts val="500"/>
              </a:spcBef>
              <a:spcAft>
                <a:spcPts val="0"/>
              </a:spcAft>
              <a:buSzPts val="1200"/>
              <a:buNone/>
              <a:defRPr sz="1200"/>
            </a:lvl4pPr>
            <a:lvl5pPr marL="2286000" lvl="4" indent="-228600" algn="l">
              <a:lnSpc>
                <a:spcPct val="120000"/>
              </a:lnSpc>
              <a:spcBef>
                <a:spcPts val="500"/>
              </a:spcBef>
              <a:spcAft>
                <a:spcPts val="0"/>
              </a:spcAft>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1"/>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4"/>
        <p:cNvGrpSpPr/>
        <p:nvPr/>
      </p:nvGrpSpPr>
      <p:grpSpPr>
        <a:xfrm>
          <a:off x="0" y="0"/>
          <a:ext cx="0" cy="0"/>
          <a:chOff x="0" y="0"/>
          <a:chExt cx="0" cy="0"/>
        </a:xfrm>
      </p:grpSpPr>
      <p:sp>
        <p:nvSpPr>
          <p:cNvPr id="145" name="Google Shape;145;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SzPts val="3200"/>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55600" algn="l">
              <a:lnSpc>
                <a:spcPct val="120000"/>
              </a:lnSpc>
              <a:spcBef>
                <a:spcPts val="500"/>
              </a:spcBef>
              <a:spcAft>
                <a:spcPts val="0"/>
              </a:spcAft>
              <a:buSzPts val="2000"/>
              <a:buChar char="•"/>
              <a:defRPr sz="2000"/>
            </a:lvl4pPr>
            <a:lvl5pPr marL="2286000" lvl="4" indent="-355600" algn="l">
              <a:lnSpc>
                <a:spcPct val="12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7" name="Google Shape;147;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8" name="Google Shape;148;p39"/>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9"/>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9"/>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1"/>
        <p:cNvGrpSpPr/>
        <p:nvPr/>
      </p:nvGrpSpPr>
      <p:grpSpPr>
        <a:xfrm>
          <a:off x="0" y="0"/>
          <a:ext cx="0" cy="0"/>
          <a:chOff x="0" y="0"/>
          <a:chExt cx="0" cy="0"/>
        </a:xfrm>
      </p:grpSpPr>
      <p:sp>
        <p:nvSpPr>
          <p:cNvPr id="152" name="Google Shape;152;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0"/>
          <p:cNvSpPr>
            <a:spLocks noGrp="1"/>
          </p:cNvSpPr>
          <p:nvPr>
            <p:ph type="pic" idx="2"/>
          </p:nvPr>
        </p:nvSpPr>
        <p:spPr>
          <a:xfrm>
            <a:off x="5183188" y="987425"/>
            <a:ext cx="6172200" cy="4873625"/>
          </a:xfrm>
          <a:prstGeom prst="rect">
            <a:avLst/>
          </a:prstGeom>
          <a:noFill/>
          <a:ln>
            <a:noFill/>
          </a:ln>
        </p:spPr>
      </p:sp>
      <p:sp>
        <p:nvSpPr>
          <p:cNvPr id="154" name="Google Shape;154;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5" name="Google Shape;155;p40"/>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0"/>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0"/>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8"/>
        <p:cNvGrpSpPr/>
        <p:nvPr/>
      </p:nvGrpSpPr>
      <p:grpSpPr>
        <a:xfrm>
          <a:off x="0" y="0"/>
          <a:ext cx="0" cy="0"/>
          <a:chOff x="0" y="0"/>
          <a:chExt cx="0" cy="0"/>
        </a:xfrm>
      </p:grpSpPr>
      <p:sp>
        <p:nvSpPr>
          <p:cNvPr id="159" name="Google Shape;159;p41"/>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1"/>
          <p:cNvSpPr txBox="1">
            <a:spLocks noGrp="1"/>
          </p:cNvSpPr>
          <p:nvPr>
            <p:ph type="body" idx="1"/>
          </p:nvPr>
        </p:nvSpPr>
        <p:spPr>
          <a:xfrm rot="5400000">
            <a:off x="3948184" y="-1113097"/>
            <a:ext cx="4133481" cy="1019219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41"/>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1"/>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1"/>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2"/>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2"/>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2"/>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31"/>
        <p:cNvGrpSpPr/>
        <p:nvPr/>
      </p:nvGrpSpPr>
      <p:grpSpPr>
        <a:xfrm>
          <a:off x="0" y="0"/>
          <a:ext cx="0" cy="0"/>
          <a:chOff x="0" y="0"/>
          <a:chExt cx="0" cy="0"/>
        </a:xfrm>
      </p:grpSpPr>
      <p:sp>
        <p:nvSpPr>
          <p:cNvPr id="32" name="Google Shape;32;p23"/>
          <p:cNvSpPr/>
          <p:nvPr/>
        </p:nvSpPr>
        <p:spPr>
          <a:xfrm rot="5400000">
            <a:off x="-2992038" y="2992045"/>
            <a:ext cx="6858000"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3"/>
          <p:cNvSpPr/>
          <p:nvPr/>
        </p:nvSpPr>
        <p:spPr>
          <a:xfrm rot="10800000">
            <a:off x="1" y="0"/>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23"/>
          <p:cNvSpPr/>
          <p:nvPr/>
        </p:nvSpPr>
        <p:spPr>
          <a:xfrm>
            <a:off x="8991644" y="3657688"/>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23"/>
          <p:cNvSpPr txBox="1">
            <a:spLocks noGrp="1"/>
          </p:cNvSpPr>
          <p:nvPr>
            <p:ph type="title"/>
          </p:nvPr>
        </p:nvSpPr>
        <p:spPr>
          <a:xfrm>
            <a:off x="1381748" y="246183"/>
            <a:ext cx="9525000" cy="19195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1371600" y="2274033"/>
            <a:ext cx="9525000" cy="33178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Title">
  <p:cSld name="Section Title">
    <p:bg>
      <p:bgPr>
        <a:solidFill>
          <a:schemeClr val="accent2"/>
        </a:solidFill>
        <a:effectLst/>
      </p:bgPr>
    </p:bg>
    <p:spTree>
      <p:nvGrpSpPr>
        <p:cNvPr id="1" name="Shape 38"/>
        <p:cNvGrpSpPr/>
        <p:nvPr/>
      </p:nvGrpSpPr>
      <p:grpSpPr>
        <a:xfrm>
          <a:off x="0" y="0"/>
          <a:ext cx="0" cy="0"/>
          <a:chOff x="0" y="0"/>
          <a:chExt cx="0" cy="0"/>
        </a:xfrm>
      </p:grpSpPr>
      <p:sp>
        <p:nvSpPr>
          <p:cNvPr id="39" name="Google Shape;39;p22"/>
          <p:cNvSpPr/>
          <p:nvPr/>
        </p:nvSpPr>
        <p:spPr>
          <a:xfrm rot="10800000" flipH="1">
            <a:off x="4570022" y="3390898"/>
            <a:ext cx="3354778" cy="3467100"/>
          </a:xfrm>
          <a:custGeom>
            <a:avLst/>
            <a:gdLst/>
            <a:ahLst/>
            <a:cxnLst/>
            <a:rect l="l" t="t" r="r" b="b"/>
            <a:pathLst>
              <a:path w="2353172" h="2431959" extrusionOk="0">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22"/>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22"/>
          <p:cNvSpPr txBox="1">
            <a:spLocks noGrp="1"/>
          </p:cNvSpPr>
          <p:nvPr>
            <p:ph type="title"/>
          </p:nvPr>
        </p:nvSpPr>
        <p:spPr>
          <a:xfrm>
            <a:off x="1371598" y="1415562"/>
            <a:ext cx="5750171" cy="40092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3600"/>
              <a:buFont typeface="Abril Fatface"/>
              <a:buNone/>
              <a:defRPr sz="3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a:spLocks noGrp="1"/>
          </p:cNvSpPr>
          <p:nvPr>
            <p:ph type="pic" idx="2"/>
          </p:nvPr>
        </p:nvSpPr>
        <p:spPr>
          <a:xfrm>
            <a:off x="7877908" y="1"/>
            <a:ext cx="4314092" cy="6858000"/>
          </a:xfrm>
          <a:prstGeom prst="rect">
            <a:avLst/>
          </a:prstGeom>
          <a:solidFill>
            <a:srgbClr val="003F79"/>
          </a:solidFill>
          <a:ln>
            <a:noFill/>
          </a:ln>
        </p:spPr>
      </p:sp>
      <p:sp>
        <p:nvSpPr>
          <p:cNvPr id="43" name="Google Shape;43;p22"/>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Table">
  <p:cSld name="Title and Table">
    <p:spTree>
      <p:nvGrpSpPr>
        <p:cNvPr id="1" name="Shape 44"/>
        <p:cNvGrpSpPr/>
        <p:nvPr/>
      </p:nvGrpSpPr>
      <p:grpSpPr>
        <a:xfrm>
          <a:off x="0" y="0"/>
          <a:ext cx="0" cy="0"/>
          <a:chOff x="0" y="0"/>
          <a:chExt cx="0" cy="0"/>
        </a:xfrm>
      </p:grpSpPr>
      <p:sp>
        <p:nvSpPr>
          <p:cNvPr id="45" name="Google Shape;45;p30"/>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30"/>
          <p:cNvSpPr txBox="1">
            <a:spLocks noGrp="1"/>
          </p:cNvSpPr>
          <p:nvPr>
            <p:ph type="title"/>
          </p:nvPr>
        </p:nvSpPr>
        <p:spPr>
          <a:xfrm>
            <a:off x="1365975" y="345440"/>
            <a:ext cx="9448803" cy="174354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SzPts val="1800"/>
              <a:buNone/>
              <a:defRPr sz="1800" b="1" cap="none"/>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6"/>
          <p:cNvSpPr txBox="1">
            <a:spLocks noGrp="1"/>
          </p:cNvSpPr>
          <p:nvPr>
            <p:ph type="body" idx="2"/>
          </p:nvPr>
        </p:nvSpPr>
        <p:spPr>
          <a:xfrm>
            <a:off x="839788" y="2635623"/>
            <a:ext cx="5157787" cy="355403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1000"/>
              </a:spcBef>
              <a:spcAft>
                <a:spcPts val="0"/>
              </a:spcAft>
              <a:buSzPts val="2400"/>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30200" algn="l">
              <a:lnSpc>
                <a:spcPct val="120000"/>
              </a:lnSpc>
              <a:spcBef>
                <a:spcPts val="500"/>
              </a:spcBef>
              <a:spcAft>
                <a:spcPts val="0"/>
              </a:spcAft>
              <a:buSzPts val="1600"/>
              <a:buChar char="•"/>
              <a:defRPr sz="1600"/>
            </a:lvl4pPr>
            <a:lvl5pPr marL="2286000" lvl="4" indent="-330200" algn="l">
              <a:lnSpc>
                <a:spcPct val="12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SzPts val="1800"/>
              <a:buNone/>
              <a:defRPr sz="1800" b="1" cap="none"/>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6"/>
          <p:cNvSpPr txBox="1">
            <a:spLocks noGrp="1"/>
          </p:cNvSpPr>
          <p:nvPr>
            <p:ph type="body" idx="4"/>
          </p:nvPr>
        </p:nvSpPr>
        <p:spPr>
          <a:xfrm>
            <a:off x="6172200" y="2635623"/>
            <a:ext cx="5183188" cy="355404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1000"/>
              </a:spcBef>
              <a:spcAft>
                <a:spcPts val="0"/>
              </a:spcAft>
              <a:buSzPts val="2400"/>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30200" algn="l">
              <a:lnSpc>
                <a:spcPct val="120000"/>
              </a:lnSpc>
              <a:spcBef>
                <a:spcPts val="500"/>
              </a:spcBef>
              <a:spcAft>
                <a:spcPts val="0"/>
              </a:spcAft>
              <a:buSzPts val="1600"/>
              <a:buChar char="•"/>
              <a:defRPr sz="1600"/>
            </a:lvl4pPr>
            <a:lvl5pPr marL="2286000" lvl="4" indent="-330200" algn="l">
              <a:lnSpc>
                <a:spcPct val="12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6"/>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Content and Table">
  <p:cSld name="Title Content and Table">
    <p:spTree>
      <p:nvGrpSpPr>
        <p:cNvPr id="1" name="Shape 57"/>
        <p:cNvGrpSpPr/>
        <p:nvPr/>
      </p:nvGrpSpPr>
      <p:grpSpPr>
        <a:xfrm>
          <a:off x="0" y="0"/>
          <a:ext cx="0" cy="0"/>
          <a:chOff x="0" y="0"/>
          <a:chExt cx="0" cy="0"/>
        </a:xfrm>
      </p:grpSpPr>
      <p:sp>
        <p:nvSpPr>
          <p:cNvPr id="58" name="Google Shape;58;p28"/>
          <p:cNvSpPr/>
          <p:nvPr/>
        </p:nvSpPr>
        <p:spPr>
          <a:xfrm rot="10800000">
            <a:off x="0" y="0"/>
            <a:ext cx="2286000" cy="2285973"/>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3F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28"/>
          <p:cNvSpPr txBox="1">
            <a:spLocks noGrp="1"/>
          </p:cNvSpPr>
          <p:nvPr>
            <p:ph type="title"/>
          </p:nvPr>
        </p:nvSpPr>
        <p:spPr>
          <a:xfrm>
            <a:off x="1342052" y="345441"/>
            <a:ext cx="10202248" cy="17669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1371205" y="2282826"/>
            <a:ext cx="3180475" cy="365125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b="1"/>
            </a:lvl1pPr>
            <a:lvl2pPr marL="914400" lvl="1" indent="-330200" algn="l">
              <a:lnSpc>
                <a:spcPct val="120000"/>
              </a:lnSpc>
              <a:spcBef>
                <a:spcPts val="600"/>
              </a:spcBef>
              <a:spcAft>
                <a:spcPts val="0"/>
              </a:spcAft>
              <a:buClr>
                <a:schemeClr val="dk1"/>
              </a:buClr>
              <a:buSzPts val="1600"/>
              <a:buChar char="•"/>
              <a:defRPr sz="1600" b="1"/>
            </a:lvl2pPr>
            <a:lvl3pPr marL="1371600" lvl="2" indent="-317500" algn="l">
              <a:lnSpc>
                <a:spcPct val="120000"/>
              </a:lnSpc>
              <a:spcBef>
                <a:spcPts val="600"/>
              </a:spcBef>
              <a:spcAft>
                <a:spcPts val="0"/>
              </a:spcAft>
              <a:buClr>
                <a:schemeClr val="dk1"/>
              </a:buClr>
              <a:buSzPts val="1400"/>
              <a:buChar char="•"/>
              <a:defRPr sz="1400" b="1"/>
            </a:lvl3pPr>
            <a:lvl4pPr marL="1828800" lvl="3" indent="-304800" algn="l">
              <a:lnSpc>
                <a:spcPct val="120000"/>
              </a:lnSpc>
              <a:spcBef>
                <a:spcPts val="600"/>
              </a:spcBef>
              <a:spcAft>
                <a:spcPts val="0"/>
              </a:spcAft>
              <a:buClr>
                <a:schemeClr val="dk1"/>
              </a:buClr>
              <a:buSzPts val="1200"/>
              <a:buChar char="•"/>
              <a:defRPr sz="1200" b="1"/>
            </a:lvl4pPr>
            <a:lvl5pPr marL="2286000" lvl="4" indent="-304800" algn="l">
              <a:lnSpc>
                <a:spcPct val="120000"/>
              </a:lnSpc>
              <a:spcBef>
                <a:spcPts val="600"/>
              </a:spcBef>
              <a:spcAft>
                <a:spcPts val="0"/>
              </a:spcAft>
              <a:buClr>
                <a:schemeClr val="dk1"/>
              </a:buClr>
              <a:buSzPts val="1200"/>
              <a:buChar char="•"/>
              <a:defRPr sz="1200" b="1"/>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8"/>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3F79"/>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905256" y="590668"/>
            <a:ext cx="9914859" cy="132900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914400" y="1919673"/>
            <a:ext cx="9914860" cy="4123318"/>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SzPts val="2000"/>
              <a:buChar char="•"/>
              <a:defRPr sz="2000"/>
            </a:lvl1pPr>
            <a:lvl2pPr marL="914400" lvl="1" indent="-342900" algn="l">
              <a:lnSpc>
                <a:spcPct val="120000"/>
              </a:lnSpc>
              <a:spcBef>
                <a:spcPts val="500"/>
              </a:spcBef>
              <a:spcAft>
                <a:spcPts val="0"/>
              </a:spcAft>
              <a:buSzPts val="1800"/>
              <a:buChar char="•"/>
              <a:defRPr sz="1800"/>
            </a:lvl2pPr>
            <a:lvl3pPr marL="1371600" lvl="2" indent="-330200" algn="l">
              <a:lnSpc>
                <a:spcPct val="120000"/>
              </a:lnSpc>
              <a:spcBef>
                <a:spcPts val="500"/>
              </a:spcBef>
              <a:spcAft>
                <a:spcPts val="0"/>
              </a:spcAft>
              <a:buSzPts val="1600"/>
              <a:buChar char="•"/>
              <a:defRPr sz="1600"/>
            </a:lvl3pPr>
            <a:lvl4pPr marL="1828800" lvl="3" indent="-317500" algn="l">
              <a:lnSpc>
                <a:spcPct val="120000"/>
              </a:lnSpc>
              <a:spcBef>
                <a:spcPts val="500"/>
              </a:spcBef>
              <a:spcAft>
                <a:spcPts val="0"/>
              </a:spcAft>
              <a:buSzPts val="1400"/>
              <a:buChar char="•"/>
              <a:defRPr sz="1400"/>
            </a:lvl4pPr>
            <a:lvl5pPr marL="2286000" lvl="4" indent="-317500" algn="l">
              <a:lnSpc>
                <a:spcPct val="12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3"/>
          <p:cNvSpPr txBox="1">
            <a:spLocks noGrp="1"/>
          </p:cNvSpPr>
          <p:nvPr>
            <p:ph type="dt" idx="10"/>
          </p:nvPr>
        </p:nvSpPr>
        <p:spPr>
          <a:xfrm>
            <a:off x="9323285" y="6434524"/>
            <a:ext cx="206786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173736" y="6437376"/>
            <a:ext cx="37759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lt1"/>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2 Column 2">
  <p:cSld name="Title and 2 Column 2">
    <p:spTree>
      <p:nvGrpSpPr>
        <p:cNvPr id="1" name="Shape 68"/>
        <p:cNvGrpSpPr/>
        <p:nvPr/>
      </p:nvGrpSpPr>
      <p:grpSpPr>
        <a:xfrm>
          <a:off x="0" y="0"/>
          <a:ext cx="0" cy="0"/>
          <a:chOff x="0" y="0"/>
          <a:chExt cx="0" cy="0"/>
        </a:xfrm>
      </p:grpSpPr>
      <p:sp>
        <p:nvSpPr>
          <p:cNvPr id="69" name="Google Shape;69;p26"/>
          <p:cNvSpPr/>
          <p:nvPr/>
        </p:nvSpPr>
        <p:spPr>
          <a:xfrm>
            <a:off x="8991645" y="3657688"/>
            <a:ext cx="3200357" cy="3200320"/>
          </a:xfrm>
          <a:custGeom>
            <a:avLst/>
            <a:gdLst/>
            <a:ahLst/>
            <a:cxnLst/>
            <a:rect l="l" t="t" r="r" b="b"/>
            <a:pathLst>
              <a:path w="3200357" h="3200320" extrusionOk="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6"/>
          <p:cNvSpPr/>
          <p:nvPr/>
        </p:nvSpPr>
        <p:spPr>
          <a:xfrm rot="5400000">
            <a:off x="-2992038" y="2992045"/>
            <a:ext cx="6858000" cy="873925"/>
          </a:xfrm>
          <a:prstGeom prst="rect">
            <a:avLst/>
          </a:prstGeom>
          <a:solidFill>
            <a:srgbClr val="002A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26"/>
          <p:cNvSpPr/>
          <p:nvPr/>
        </p:nvSpPr>
        <p:spPr>
          <a:xfrm rot="10800000">
            <a:off x="1" y="0"/>
            <a:ext cx="1745673" cy="877824"/>
          </a:xfrm>
          <a:custGeom>
            <a:avLst/>
            <a:gdLst/>
            <a:ahLst/>
            <a:cxnLst/>
            <a:rect l="l" t="t" r="r" b="b"/>
            <a:pathLst>
              <a:path w="4572000" h="2285974" extrusionOk="0">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rgbClr val="73BDFF">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26"/>
          <p:cNvSpPr txBox="1">
            <a:spLocks noGrp="1"/>
          </p:cNvSpPr>
          <p:nvPr>
            <p:ph type="title"/>
          </p:nvPr>
        </p:nvSpPr>
        <p:spPr>
          <a:xfrm>
            <a:off x="1371598" y="369277"/>
            <a:ext cx="9590215" cy="17085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F79"/>
              </a:buClr>
              <a:buSzPts val="3600"/>
              <a:buFont typeface="Abril Fatface"/>
              <a:buNone/>
              <a:defRPr sz="3600">
                <a:solidFill>
                  <a:srgbClr val="003F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1370867" y="2274033"/>
            <a:ext cx="3347782" cy="343665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b="1"/>
            </a:lvl1pPr>
            <a:lvl2pPr marL="914400" lvl="1" indent="-330200" algn="l">
              <a:lnSpc>
                <a:spcPct val="120000"/>
              </a:lnSpc>
              <a:spcBef>
                <a:spcPts val="600"/>
              </a:spcBef>
              <a:spcAft>
                <a:spcPts val="0"/>
              </a:spcAft>
              <a:buClr>
                <a:schemeClr val="dk1"/>
              </a:buClr>
              <a:buSzPts val="1600"/>
              <a:buChar char="•"/>
              <a:defRPr sz="1600" b="1"/>
            </a:lvl2pPr>
            <a:lvl3pPr marL="1371600" lvl="2" indent="-317500" algn="l">
              <a:lnSpc>
                <a:spcPct val="120000"/>
              </a:lnSpc>
              <a:spcBef>
                <a:spcPts val="600"/>
              </a:spcBef>
              <a:spcAft>
                <a:spcPts val="0"/>
              </a:spcAft>
              <a:buClr>
                <a:schemeClr val="dk1"/>
              </a:buClr>
              <a:buSzPts val="1400"/>
              <a:buChar char="•"/>
              <a:defRPr sz="1400" b="1"/>
            </a:lvl3pPr>
            <a:lvl4pPr marL="1828800" lvl="3" indent="-304800" algn="l">
              <a:lnSpc>
                <a:spcPct val="120000"/>
              </a:lnSpc>
              <a:spcBef>
                <a:spcPts val="600"/>
              </a:spcBef>
              <a:spcAft>
                <a:spcPts val="0"/>
              </a:spcAft>
              <a:buClr>
                <a:schemeClr val="dk1"/>
              </a:buClr>
              <a:buSzPts val="1200"/>
              <a:buChar char="•"/>
              <a:defRPr sz="1200" b="1"/>
            </a:lvl4pPr>
            <a:lvl5pPr marL="2286000" lvl="4" indent="-304800" algn="l">
              <a:lnSpc>
                <a:spcPct val="120000"/>
              </a:lnSpc>
              <a:spcBef>
                <a:spcPts val="600"/>
              </a:spcBef>
              <a:spcAft>
                <a:spcPts val="0"/>
              </a:spcAft>
              <a:buClr>
                <a:schemeClr val="dk1"/>
              </a:buClr>
              <a:buSzPts val="1200"/>
              <a:buChar char="•"/>
              <a:defRPr sz="1200" b="1"/>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body" idx="2"/>
          </p:nvPr>
        </p:nvSpPr>
        <p:spPr>
          <a:xfrm>
            <a:off x="4925269" y="2274033"/>
            <a:ext cx="6036544" cy="343665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Clr>
                <a:schemeClr val="dk1"/>
              </a:buClr>
              <a:buSzPts val="1800"/>
              <a:buChar char="•"/>
              <a:defRPr sz="1800"/>
            </a:lvl1pPr>
            <a:lvl2pPr marL="914400" lvl="1" indent="-330200" algn="l">
              <a:lnSpc>
                <a:spcPct val="120000"/>
              </a:lnSpc>
              <a:spcBef>
                <a:spcPts val="600"/>
              </a:spcBef>
              <a:spcAft>
                <a:spcPts val="0"/>
              </a:spcAft>
              <a:buClr>
                <a:schemeClr val="dk1"/>
              </a:buClr>
              <a:buSzPts val="1600"/>
              <a:buChar char="•"/>
              <a:defRPr sz="1600"/>
            </a:lvl2pPr>
            <a:lvl3pPr marL="1371600" lvl="2" indent="-317500" algn="l">
              <a:lnSpc>
                <a:spcPct val="120000"/>
              </a:lnSpc>
              <a:spcBef>
                <a:spcPts val="600"/>
              </a:spcBef>
              <a:spcAft>
                <a:spcPts val="0"/>
              </a:spcAft>
              <a:buClr>
                <a:schemeClr val="dk1"/>
              </a:buClr>
              <a:buSzPts val="1400"/>
              <a:buChar char="•"/>
              <a:defRPr sz="1400"/>
            </a:lvl3pPr>
            <a:lvl4pPr marL="1828800" lvl="3" indent="-304800" algn="l">
              <a:lnSpc>
                <a:spcPct val="120000"/>
              </a:lnSpc>
              <a:spcBef>
                <a:spcPts val="600"/>
              </a:spcBef>
              <a:spcAft>
                <a:spcPts val="0"/>
              </a:spcAft>
              <a:buClr>
                <a:schemeClr val="dk1"/>
              </a:buClr>
              <a:buSzPts val="1200"/>
              <a:buChar char="•"/>
              <a:defRPr sz="1200"/>
            </a:lvl4pPr>
            <a:lvl5pPr marL="2286000" lvl="4" indent="-304800" algn="l">
              <a:lnSpc>
                <a:spcPct val="12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9"/>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9"/>
          <p:cNvSpPr txBox="1">
            <a:spLocks noGrp="1"/>
          </p:cNvSpPr>
          <p:nvPr>
            <p:ph type="ftr" idx="11"/>
          </p:nvPr>
        </p:nvSpPr>
        <p:spPr>
          <a:xfrm>
            <a:off x="175613" y="6434560"/>
            <a:ext cx="34280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title"/>
          </p:nvPr>
        </p:nvSpPr>
        <p:spPr>
          <a:xfrm>
            <a:off x="908775" y="590372"/>
            <a:ext cx="10202248" cy="13258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000"/>
              <a:buFont typeface="Abril Fatface"/>
              <a:buNone/>
              <a:defRPr sz="4000" b="0" i="0" u="none" strike="noStrike" cap="none">
                <a:solidFill>
                  <a:schemeClr val="accent2"/>
                </a:solidFill>
                <a:latin typeface="Abril Fatface"/>
                <a:ea typeface="Abril Fatface"/>
                <a:cs typeface="Abril Fatface"/>
                <a:sym typeface="Abril Fatfac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9"/>
          <p:cNvSpPr txBox="1">
            <a:spLocks noGrp="1"/>
          </p:cNvSpPr>
          <p:nvPr>
            <p:ph type="body" idx="1"/>
          </p:nvPr>
        </p:nvSpPr>
        <p:spPr>
          <a:xfrm>
            <a:off x="918825" y="1916262"/>
            <a:ext cx="10192198" cy="413348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5"/>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20000"/>
              </a:lnSpc>
              <a:spcBef>
                <a:spcPts val="500"/>
              </a:spcBef>
              <a:spcAft>
                <a:spcPts val="0"/>
              </a:spcAft>
              <a:buClr>
                <a:schemeClr val="accent5"/>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20000"/>
              </a:lnSpc>
              <a:spcBef>
                <a:spcPts val="500"/>
              </a:spcBef>
              <a:spcAft>
                <a:spcPts val="0"/>
              </a:spcAft>
              <a:buClr>
                <a:schemeClr val="accent5"/>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20000"/>
              </a:lnSpc>
              <a:spcBef>
                <a:spcPts val="500"/>
              </a:spcBef>
              <a:spcAft>
                <a:spcPts val="0"/>
              </a:spcAft>
              <a:buClr>
                <a:schemeClr val="accent5"/>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20000"/>
              </a:lnSpc>
              <a:spcBef>
                <a:spcPts val="500"/>
              </a:spcBef>
              <a:spcAft>
                <a:spcPts val="0"/>
              </a:spcAft>
              <a:buClr>
                <a:schemeClr val="accent5"/>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dt" idx="10"/>
          </p:nvPr>
        </p:nvSpPr>
        <p:spPr>
          <a:xfrm>
            <a:off x="9017000" y="6433202"/>
            <a:ext cx="2374150" cy="36784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9"/>
          <p:cNvSpPr txBox="1">
            <a:spLocks noGrp="1"/>
          </p:cNvSpPr>
          <p:nvPr>
            <p:ph type="sldNum" idx="12"/>
          </p:nvPr>
        </p:nvSpPr>
        <p:spPr>
          <a:xfrm>
            <a:off x="11391150" y="6433203"/>
            <a:ext cx="693263" cy="36784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FFFFFF"/>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6" pos="4416">
          <p15:clr>
            <a:srgbClr val="F26B43"/>
          </p15:clr>
        </p15:guide>
        <p15:guide id="7" pos="5568">
          <p15:clr>
            <a:srgbClr val="F26B43"/>
          </p15:clr>
        </p15:guide>
        <p15:guide id="8" pos="7296">
          <p15:clr>
            <a:srgbClr val="F26B43"/>
          </p15:clr>
        </p15:guide>
        <p15:guide id="9" pos="2688">
          <p15:clr>
            <a:srgbClr val="F26B43"/>
          </p15:clr>
        </p15:guide>
        <p15:guide id="10" pos="1536">
          <p15:clr>
            <a:srgbClr val="F26B43"/>
          </p15:clr>
        </p15:guide>
        <p15:guide id="11" pos="384">
          <p15:clr>
            <a:srgbClr val="F26B43"/>
          </p15:clr>
        </p15:guide>
        <p15:guide id="12" pos="2112">
          <p15:clr>
            <a:srgbClr val="F26B43"/>
          </p15:clr>
        </p15:guide>
        <p15:guide id="13" pos="4992">
          <p15:clr>
            <a:srgbClr val="F26B43"/>
          </p15:clr>
        </p15:guide>
        <p15:guide id="14" pos="6720">
          <p15:clr>
            <a:srgbClr val="F26B43"/>
          </p15:clr>
        </p15:guide>
        <p15:guide id="15" pos="960">
          <p15:clr>
            <a:srgbClr val="F26B43"/>
          </p15:clr>
        </p15:guide>
        <p15:guide id="16" pos="3264">
          <p15:clr>
            <a:srgbClr val="F26B43"/>
          </p15:clr>
        </p15:guide>
        <p15:guide id="17" orient="horz" pos="1008">
          <p15:clr>
            <a:srgbClr val="F26B43"/>
          </p15:clr>
        </p15:guide>
        <p15:guide id="18" orient="horz" pos="3888">
          <p15:clr>
            <a:srgbClr val="F26B43"/>
          </p15:clr>
        </p15:guide>
        <p15:guide id="19" pos="6144">
          <p15:clr>
            <a:srgbClr val="F26B43"/>
          </p15:clr>
        </p15:guide>
        <p15:guide id="20" orient="horz" pos="1584">
          <p15:clr>
            <a:srgbClr val="F26B43"/>
          </p15:clr>
        </p15:guide>
        <p15:guide id="21" pos="576">
          <p15:clr>
            <a:srgbClr val="F26B43"/>
          </p15:clr>
        </p15:guide>
        <p15:guide id="22" pos="7104">
          <p15:clr>
            <a:srgbClr val="F26B43"/>
          </p15:clr>
        </p15:guide>
        <p15:guide id="23" pos="768">
          <p15:clr>
            <a:srgbClr val="F26B43"/>
          </p15:clr>
        </p15:guide>
        <p15:guide id="24"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imls.gov/"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www.imls.gov/grants/awarded/re-246368-ols-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libslide.org/voices-of-decision-mak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
          <p:cNvSpPr txBox="1">
            <a:spLocks noGrp="1"/>
          </p:cNvSpPr>
          <p:nvPr>
            <p:ph type="title"/>
          </p:nvPr>
        </p:nvSpPr>
        <p:spPr>
          <a:xfrm>
            <a:off x="994876" y="887638"/>
            <a:ext cx="10202248" cy="50944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Abril Fatface"/>
              <a:buNone/>
            </a:pPr>
            <a:r>
              <a:rPr lang="en-US"/>
              <a:t>Voices of Decision-Makers</a:t>
            </a:r>
            <a:endParaRPr/>
          </a:p>
          <a:p>
            <a:pPr marL="0" lvl="0" indent="0" algn="ctr" rtl="0">
              <a:lnSpc>
                <a:spcPct val="90000"/>
              </a:lnSpc>
              <a:spcBef>
                <a:spcPts val="0"/>
              </a:spcBef>
              <a:spcAft>
                <a:spcPts val="0"/>
              </a:spcAft>
              <a:buClr>
                <a:schemeClr val="dk1"/>
              </a:buClr>
              <a:buSzPts val="3200"/>
              <a:buFont typeface="Arial"/>
              <a:buNone/>
            </a:pPr>
            <a:endParaRPr sz="3200" i="1">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dk1"/>
              </a:buClr>
              <a:buSzPts val="3200"/>
              <a:buFont typeface="Arial"/>
              <a:buNone/>
            </a:pPr>
            <a:r>
              <a:rPr lang="en-US" sz="3200" i="1">
                <a:solidFill>
                  <a:schemeClr val="lt2"/>
                </a:solidFill>
                <a:latin typeface="Arial"/>
                <a:ea typeface="Arial"/>
                <a:cs typeface="Arial"/>
                <a:sym typeface="Arial"/>
              </a:rPr>
              <a:t>How District &amp; School Leaders Decide about </a:t>
            </a:r>
            <a:endParaRPr sz="3200" i="1">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dk1"/>
              </a:buClr>
              <a:buSzPts val="3200"/>
              <a:buFont typeface="Arial"/>
              <a:buNone/>
            </a:pPr>
            <a:r>
              <a:rPr lang="en-US" sz="3200" i="1">
                <a:solidFill>
                  <a:schemeClr val="lt2"/>
                </a:solidFill>
                <a:latin typeface="Arial"/>
                <a:ea typeface="Arial"/>
                <a:cs typeface="Arial"/>
                <a:sym typeface="Arial"/>
              </a:rPr>
              <a:t>School Librarian Employment</a:t>
            </a:r>
            <a:endParaRPr sz="3200" i="1">
              <a:solidFill>
                <a:schemeClr val="lt2"/>
              </a:solidFill>
              <a:latin typeface="Arial"/>
              <a:ea typeface="Arial"/>
              <a:cs typeface="Arial"/>
              <a:sym typeface="Arial"/>
            </a:endParaRPr>
          </a:p>
          <a:p>
            <a:pPr marL="0" lvl="0" indent="0" algn="ctr" rtl="0">
              <a:lnSpc>
                <a:spcPct val="90000"/>
              </a:lnSpc>
              <a:spcBef>
                <a:spcPts val="0"/>
              </a:spcBef>
              <a:spcAft>
                <a:spcPts val="0"/>
              </a:spcAft>
              <a:buClr>
                <a:schemeClr val="lt1"/>
              </a:buClr>
              <a:buSzPts val="4800"/>
              <a:buFont typeface="Abril Fatface"/>
              <a:buNone/>
            </a:pPr>
            <a:endParaRPr/>
          </a:p>
        </p:txBody>
      </p:sp>
      <p:sp>
        <p:nvSpPr>
          <p:cNvPr id="176" name="Google Shape;176;p1"/>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a:t>
            </a:fld>
            <a:endParaRPr/>
          </a:p>
        </p:txBody>
      </p:sp>
      <p:sp>
        <p:nvSpPr>
          <p:cNvPr id="177" name="Google Shape;177;p1"/>
          <p:cNvSpPr txBox="1"/>
          <p:nvPr/>
        </p:nvSpPr>
        <p:spPr>
          <a:xfrm>
            <a:off x="1380000" y="4654475"/>
            <a:ext cx="102024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2"/>
                </a:solidFill>
                <a:latin typeface="Arial"/>
                <a:ea typeface="Arial"/>
                <a:cs typeface="Arial"/>
                <a:sym typeface="Arial"/>
              </a:rPr>
              <a:t>I</a:t>
            </a:r>
            <a:r>
              <a:rPr lang="en-US" sz="2000">
                <a:solidFill>
                  <a:schemeClr val="lt2"/>
                </a:solidFill>
              </a:rPr>
              <a:t>nternational Association of School Librarians Virtual</a:t>
            </a:r>
            <a:r>
              <a:rPr lang="en-US" sz="2000" b="0" i="0" u="none" strike="noStrike" cap="none">
                <a:solidFill>
                  <a:schemeClr val="lt2"/>
                </a:solidFill>
                <a:latin typeface="Arial"/>
                <a:ea typeface="Arial"/>
                <a:cs typeface="Arial"/>
                <a:sym typeface="Arial"/>
              </a:rPr>
              <a:t> Conference: October 26, 2024</a:t>
            </a:r>
            <a:endParaRPr sz="2000" b="0" i="0" u="none" strike="noStrike" cap="none">
              <a:solidFill>
                <a:schemeClr val="l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f963702b5a_0_543"/>
          <p:cNvSpPr txBox="1">
            <a:spLocks noGrp="1"/>
          </p:cNvSpPr>
          <p:nvPr>
            <p:ph type="title"/>
          </p:nvPr>
        </p:nvSpPr>
        <p:spPr>
          <a:xfrm>
            <a:off x="1365975" y="345446"/>
            <a:ext cx="9448800" cy="1015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Topics Taught by Library / Info Resources Staff Reported by Interviewees</a:t>
            </a:r>
            <a:endParaRPr/>
          </a:p>
        </p:txBody>
      </p:sp>
      <p:sp>
        <p:nvSpPr>
          <p:cNvPr id="289" name="Google Shape;289;g2f963702b5a_0_543"/>
          <p:cNvSpPr txBox="1">
            <a:spLocks noGrp="1"/>
          </p:cNvSpPr>
          <p:nvPr>
            <p:ph type="sldNum" idx="12"/>
          </p:nvPr>
        </p:nvSpPr>
        <p:spPr>
          <a:xfrm>
            <a:off x="10896600" y="5983104"/>
            <a:ext cx="12954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sz="1600"/>
          </a:p>
        </p:txBody>
      </p:sp>
      <p:pic>
        <p:nvPicPr>
          <p:cNvPr id="290" name="Google Shape;290;g2f963702b5a_0_543"/>
          <p:cNvPicPr preferRelativeResize="0"/>
          <p:nvPr/>
        </p:nvPicPr>
        <p:blipFill>
          <a:blip r:embed="rId3">
            <a:alphaModFix/>
          </a:blip>
          <a:stretch>
            <a:fillRect/>
          </a:stretch>
        </p:blipFill>
        <p:spPr>
          <a:xfrm>
            <a:off x="1524000" y="1600196"/>
            <a:ext cx="7156740" cy="51925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f963702b5a_0_550"/>
          <p:cNvSpPr txBox="1">
            <a:spLocks noGrp="1"/>
          </p:cNvSpPr>
          <p:nvPr>
            <p:ph type="title"/>
          </p:nvPr>
        </p:nvSpPr>
        <p:spPr>
          <a:xfrm>
            <a:off x="1365975" y="345447"/>
            <a:ext cx="9448800" cy="1254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Instructor of Library / Info Resources Topic Reported by Interviewees</a:t>
            </a:r>
            <a:endParaRPr/>
          </a:p>
        </p:txBody>
      </p:sp>
      <p:sp>
        <p:nvSpPr>
          <p:cNvPr id="297" name="Google Shape;297;g2f963702b5a_0_550"/>
          <p:cNvSpPr txBox="1">
            <a:spLocks noGrp="1"/>
          </p:cNvSpPr>
          <p:nvPr>
            <p:ph type="sldNum" idx="12"/>
          </p:nvPr>
        </p:nvSpPr>
        <p:spPr>
          <a:xfrm>
            <a:off x="10896600" y="5983104"/>
            <a:ext cx="12954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sz="1600"/>
          </a:p>
        </p:txBody>
      </p:sp>
      <p:pic>
        <p:nvPicPr>
          <p:cNvPr id="298" name="Google Shape;298;g2f963702b5a_0_550"/>
          <p:cNvPicPr preferRelativeResize="0"/>
          <p:nvPr/>
        </p:nvPicPr>
        <p:blipFill>
          <a:blip r:embed="rId3">
            <a:alphaModFix/>
          </a:blip>
          <a:stretch>
            <a:fillRect/>
          </a:stretch>
        </p:blipFill>
        <p:spPr>
          <a:xfrm>
            <a:off x="1524000" y="1731722"/>
            <a:ext cx="6826368" cy="49528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f963702b5a_0_559"/>
          <p:cNvSpPr txBox="1">
            <a:spLocks noGrp="1"/>
          </p:cNvSpPr>
          <p:nvPr>
            <p:ph type="sldNum" idx="12"/>
          </p:nvPr>
        </p:nvSpPr>
        <p:spPr>
          <a:xfrm>
            <a:off x="11391150" y="6433203"/>
            <a:ext cx="693300" cy="367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sz="1700">
                <a:solidFill>
                  <a:srgbClr val="FFFFFF"/>
                </a:solidFill>
              </a:rPr>
              <a:t>12</a:t>
            </a:fld>
            <a:endParaRPr sz="1700">
              <a:solidFill>
                <a:srgbClr val="FFFFFF"/>
              </a:solidFill>
            </a:endParaRPr>
          </a:p>
        </p:txBody>
      </p:sp>
      <p:sp>
        <p:nvSpPr>
          <p:cNvPr id="305" name="Google Shape;305;g2f963702b5a_0_559"/>
          <p:cNvSpPr txBox="1">
            <a:spLocks noGrp="1"/>
          </p:cNvSpPr>
          <p:nvPr>
            <p:ph type="body" idx="1"/>
          </p:nvPr>
        </p:nvSpPr>
        <p:spPr>
          <a:xfrm>
            <a:off x="1962450" y="413350"/>
            <a:ext cx="8267100" cy="2724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SzPts val="1665"/>
              <a:buNone/>
            </a:pPr>
            <a:r>
              <a:rPr lang="en-US" sz="2335">
                <a:solidFill>
                  <a:schemeClr val="accent2"/>
                </a:solidFill>
                <a:latin typeface="Abril Fatface"/>
                <a:ea typeface="Abril Fatface"/>
                <a:cs typeface="Abril Fatface"/>
                <a:sym typeface="Abril Fatface"/>
              </a:rPr>
              <a:t>Instructional Topics by Instructor (Added/Restored)</a:t>
            </a:r>
            <a:endParaRPr sz="2335">
              <a:solidFill>
                <a:schemeClr val="accent2"/>
              </a:solidFill>
              <a:latin typeface="Abril Fatface"/>
              <a:ea typeface="Abril Fatface"/>
              <a:cs typeface="Abril Fatface"/>
              <a:sym typeface="Abril Fatface"/>
            </a:endParaRPr>
          </a:p>
        </p:txBody>
      </p:sp>
      <p:sp>
        <p:nvSpPr>
          <p:cNvPr id="306" name="Google Shape;306;g2f963702b5a_0_559"/>
          <p:cNvSpPr txBox="1">
            <a:spLocks noGrp="1"/>
          </p:cNvSpPr>
          <p:nvPr>
            <p:ph type="body" idx="3"/>
          </p:nvPr>
        </p:nvSpPr>
        <p:spPr>
          <a:xfrm>
            <a:off x="1756650" y="3450200"/>
            <a:ext cx="8678700" cy="3849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SzPts val="1800"/>
              <a:buNone/>
            </a:pPr>
            <a:r>
              <a:rPr lang="en-US" sz="2400">
                <a:solidFill>
                  <a:schemeClr val="accent2"/>
                </a:solidFill>
                <a:latin typeface="Abril Fatface"/>
                <a:ea typeface="Abril Fatface"/>
                <a:cs typeface="Abril Fatface"/>
                <a:sym typeface="Abril Fatface"/>
              </a:rPr>
              <a:t>Instructional Topics by Instructor (Reduced/Eliminated)</a:t>
            </a:r>
            <a:endParaRPr sz="2400">
              <a:solidFill>
                <a:schemeClr val="accent2"/>
              </a:solidFill>
              <a:latin typeface="Abril Fatface"/>
              <a:ea typeface="Abril Fatface"/>
              <a:cs typeface="Abril Fatface"/>
              <a:sym typeface="Abril Fatface"/>
            </a:endParaRPr>
          </a:p>
        </p:txBody>
      </p:sp>
      <p:pic>
        <p:nvPicPr>
          <p:cNvPr id="307" name="Google Shape;307;g2f963702b5a_0_559"/>
          <p:cNvPicPr preferRelativeResize="0"/>
          <p:nvPr/>
        </p:nvPicPr>
        <p:blipFill>
          <a:blip r:embed="rId3">
            <a:alphaModFix/>
          </a:blip>
          <a:stretch>
            <a:fillRect/>
          </a:stretch>
        </p:blipFill>
        <p:spPr>
          <a:xfrm>
            <a:off x="1447800" y="779750"/>
            <a:ext cx="9296400" cy="2495550"/>
          </a:xfrm>
          <a:prstGeom prst="rect">
            <a:avLst/>
          </a:prstGeom>
          <a:noFill/>
          <a:ln>
            <a:noFill/>
          </a:ln>
        </p:spPr>
      </p:pic>
      <p:pic>
        <p:nvPicPr>
          <p:cNvPr id="308" name="Google Shape;308;g2f963702b5a_0_559"/>
          <p:cNvPicPr preferRelativeResize="0"/>
          <p:nvPr/>
        </p:nvPicPr>
        <p:blipFill>
          <a:blip r:embed="rId4">
            <a:alphaModFix/>
          </a:blip>
          <a:stretch>
            <a:fillRect/>
          </a:stretch>
        </p:blipFill>
        <p:spPr>
          <a:xfrm>
            <a:off x="1467475" y="3835100"/>
            <a:ext cx="9257051" cy="249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a:spLocks noGrp="1"/>
          </p:cNvSpPr>
          <p:nvPr>
            <p:ph type="title"/>
          </p:nvPr>
        </p:nvSpPr>
        <p:spPr>
          <a:xfrm>
            <a:off x="1342050" y="345447"/>
            <a:ext cx="10202400" cy="109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F79"/>
              </a:buClr>
              <a:buSzPts val="3600"/>
              <a:buFont typeface="Abril Fatface"/>
              <a:buNone/>
            </a:pPr>
            <a:r>
              <a:rPr lang="en-US"/>
              <a:t>Factors in Decisions to Add/Restore Librarians </a:t>
            </a:r>
            <a:endParaRPr/>
          </a:p>
        </p:txBody>
      </p:sp>
      <p:sp>
        <p:nvSpPr>
          <p:cNvPr id="315" name="Google Shape;315;p15"/>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sz="1600"/>
              <a:t>13</a:t>
            </a:fld>
            <a:endParaRPr sz="1600"/>
          </a:p>
        </p:txBody>
      </p:sp>
      <p:graphicFrame>
        <p:nvGraphicFramePr>
          <p:cNvPr id="316" name="Google Shape;316;p15"/>
          <p:cNvGraphicFramePr/>
          <p:nvPr/>
        </p:nvGraphicFramePr>
        <p:xfrm>
          <a:off x="464575" y="1661775"/>
          <a:ext cx="3000000" cy="3000000"/>
        </p:xfrm>
        <a:graphic>
          <a:graphicData uri="http://schemas.openxmlformats.org/drawingml/2006/table">
            <a:tbl>
              <a:tblPr>
                <a:noFill/>
                <a:tableStyleId>{ECEAD93F-46D1-483F-828A-AFA2B64C76A6}</a:tableStyleId>
              </a:tblPr>
              <a:tblGrid>
                <a:gridCol w="5726300">
                  <a:extLst>
                    <a:ext uri="{9D8B030D-6E8A-4147-A177-3AD203B41FA5}">
                      <a16:colId xmlns:a16="http://schemas.microsoft.com/office/drawing/2014/main" val="20000"/>
                    </a:ext>
                  </a:extLst>
                </a:gridCol>
                <a:gridCol w="5726300">
                  <a:extLst>
                    <a:ext uri="{9D8B030D-6E8A-4147-A177-3AD203B41FA5}">
                      <a16:colId xmlns:a16="http://schemas.microsoft.com/office/drawing/2014/main" val="20001"/>
                    </a:ext>
                  </a:extLst>
                </a:gridCol>
              </a:tblGrid>
              <a:tr h="751750">
                <a:tc>
                  <a:txBody>
                    <a:bodyPr/>
                    <a:lstStyle/>
                    <a:p>
                      <a:pPr marL="0" lvl="0" indent="0" algn="ctr" rtl="0">
                        <a:spcBef>
                          <a:spcPts val="0"/>
                        </a:spcBef>
                        <a:spcAft>
                          <a:spcPts val="0"/>
                        </a:spcAft>
                        <a:buNone/>
                      </a:pPr>
                      <a:r>
                        <a:rPr lang="en-US" sz="2300" b="1"/>
                        <a:t>Structural / Pragmatic Factors</a:t>
                      </a:r>
                      <a:endParaRPr sz="2300" b="1"/>
                    </a:p>
                  </a:txBody>
                  <a:tcPr marL="91425" marR="91425" marT="91425" marB="91425">
                    <a:solidFill>
                      <a:srgbClr val="73BDFF">
                        <a:alpha val="49410"/>
                      </a:srgbClr>
                    </a:solidFill>
                  </a:tcPr>
                </a:tc>
                <a:tc>
                  <a:txBody>
                    <a:bodyPr/>
                    <a:lstStyle/>
                    <a:p>
                      <a:pPr marL="0" lvl="0" indent="0" algn="ctr" rtl="0">
                        <a:spcBef>
                          <a:spcPts val="0"/>
                        </a:spcBef>
                        <a:spcAft>
                          <a:spcPts val="0"/>
                        </a:spcAft>
                        <a:buNone/>
                      </a:pPr>
                      <a:r>
                        <a:rPr lang="en-US" sz="2300" b="1"/>
                        <a:t>Strategic Factors</a:t>
                      </a:r>
                      <a:endParaRPr sz="2300" b="1"/>
                    </a:p>
                  </a:txBody>
                  <a:tcPr marL="91425" marR="91425" marT="91425" marB="91425">
                    <a:solidFill>
                      <a:srgbClr val="73BDFF">
                        <a:alpha val="49410"/>
                      </a:srgbClr>
                    </a:solidFill>
                  </a:tcPr>
                </a:tc>
                <a:extLst>
                  <a:ext uri="{0D108BD9-81ED-4DB2-BD59-A6C34878D82A}">
                    <a16:rowId xmlns:a16="http://schemas.microsoft.com/office/drawing/2014/main" val="10000"/>
                  </a:ext>
                </a:extLst>
              </a:tr>
              <a:tr h="751750">
                <a:tc>
                  <a:txBody>
                    <a:bodyPr/>
                    <a:lstStyle/>
                    <a:p>
                      <a:pPr marL="0" lvl="0" indent="0" algn="l" rtl="0">
                        <a:spcBef>
                          <a:spcPts val="0"/>
                        </a:spcBef>
                        <a:spcAft>
                          <a:spcPts val="0"/>
                        </a:spcAft>
                        <a:buNone/>
                      </a:pPr>
                      <a:r>
                        <a:rPr lang="en-US" sz="2300"/>
                        <a:t>New funding</a:t>
                      </a:r>
                      <a:endParaRPr sz="2300"/>
                    </a:p>
                  </a:txBody>
                  <a:tcPr marL="91425" marR="91425" marT="91425" marB="91425"/>
                </a:tc>
                <a:tc>
                  <a:txBody>
                    <a:bodyPr/>
                    <a:lstStyle/>
                    <a:p>
                      <a:pPr marL="0" lvl="0" indent="0" algn="l" rtl="0">
                        <a:spcBef>
                          <a:spcPts val="0"/>
                        </a:spcBef>
                        <a:spcAft>
                          <a:spcPts val="0"/>
                        </a:spcAft>
                        <a:buNone/>
                      </a:pPr>
                      <a:r>
                        <a:rPr lang="en-US" sz="2300"/>
                        <a:t>Change in priorities/administration</a:t>
                      </a:r>
                      <a:endParaRPr sz="2300"/>
                    </a:p>
                  </a:txBody>
                  <a:tcPr marL="91425" marR="91425" marT="91425" marB="91425"/>
                </a:tc>
                <a:extLst>
                  <a:ext uri="{0D108BD9-81ED-4DB2-BD59-A6C34878D82A}">
                    <a16:rowId xmlns:a16="http://schemas.microsoft.com/office/drawing/2014/main" val="10001"/>
                  </a:ext>
                </a:extLst>
              </a:tr>
              <a:tr h="751750">
                <a:tc>
                  <a:txBody>
                    <a:bodyPr/>
                    <a:lstStyle/>
                    <a:p>
                      <a:pPr marL="0" lvl="0" indent="0" algn="l" rtl="0">
                        <a:spcBef>
                          <a:spcPts val="0"/>
                        </a:spcBef>
                        <a:spcAft>
                          <a:spcPts val="0"/>
                        </a:spcAft>
                        <a:buNone/>
                      </a:pPr>
                      <a:r>
                        <a:rPr lang="en-US" sz="2300"/>
                        <a:t>Opened a new building</a:t>
                      </a:r>
                      <a:endParaRPr sz="2300"/>
                    </a:p>
                  </a:txBody>
                  <a:tcPr marL="91425" marR="91425" marT="91425" marB="91425"/>
                </a:tc>
                <a:tc>
                  <a:txBody>
                    <a:bodyPr/>
                    <a:lstStyle/>
                    <a:p>
                      <a:pPr marL="0" lvl="0" indent="0" algn="l" rtl="0">
                        <a:spcBef>
                          <a:spcPts val="0"/>
                        </a:spcBef>
                        <a:spcAft>
                          <a:spcPts val="0"/>
                        </a:spcAft>
                        <a:buNone/>
                      </a:pPr>
                      <a:r>
                        <a:rPr lang="en-US" sz="2300"/>
                        <a:t>Stand-alone instruction by librarians</a:t>
                      </a:r>
                      <a:endParaRPr sz="2300"/>
                    </a:p>
                  </a:txBody>
                  <a:tcPr marL="91425" marR="91425" marT="91425" marB="91425"/>
                </a:tc>
                <a:extLst>
                  <a:ext uri="{0D108BD9-81ED-4DB2-BD59-A6C34878D82A}">
                    <a16:rowId xmlns:a16="http://schemas.microsoft.com/office/drawing/2014/main" val="10002"/>
                  </a:ext>
                </a:extLst>
              </a:tr>
              <a:tr h="751750">
                <a:tc>
                  <a:txBody>
                    <a:bodyPr/>
                    <a:lstStyle/>
                    <a:p>
                      <a:pPr marL="0" lvl="0" indent="0" algn="l" rtl="0">
                        <a:spcBef>
                          <a:spcPts val="0"/>
                        </a:spcBef>
                        <a:spcAft>
                          <a:spcPts val="0"/>
                        </a:spcAft>
                        <a:buNone/>
                      </a:pPr>
                      <a:r>
                        <a:rPr lang="en-US" sz="2300"/>
                        <a:t>State government mandate</a:t>
                      </a:r>
                      <a:endParaRPr sz="2300"/>
                    </a:p>
                  </a:txBody>
                  <a:tcPr marL="91425" marR="91425" marT="91425" marB="91425"/>
                </a:tc>
                <a:tc>
                  <a:txBody>
                    <a:bodyPr/>
                    <a:lstStyle/>
                    <a:p>
                      <a:pPr marL="0" lvl="0" indent="0" algn="l" rtl="0">
                        <a:spcBef>
                          <a:spcPts val="0"/>
                        </a:spcBef>
                        <a:spcAft>
                          <a:spcPts val="0"/>
                        </a:spcAft>
                        <a:buNone/>
                      </a:pPr>
                      <a:r>
                        <a:rPr lang="en-US" sz="2300"/>
                        <a:t>Equity of student access to librarians</a:t>
                      </a:r>
                      <a:endParaRPr sz="2300"/>
                    </a:p>
                  </a:txBody>
                  <a:tcPr marL="91425" marR="91425" marT="91425" marB="91425"/>
                </a:tc>
                <a:extLst>
                  <a:ext uri="{0D108BD9-81ED-4DB2-BD59-A6C34878D82A}">
                    <a16:rowId xmlns:a16="http://schemas.microsoft.com/office/drawing/2014/main" val="10003"/>
                  </a:ext>
                </a:extLst>
              </a:tr>
              <a:tr h="751750">
                <a:tc>
                  <a:txBody>
                    <a:bodyPr/>
                    <a:lstStyle/>
                    <a:p>
                      <a:pPr marL="0" lvl="0" indent="0" algn="l" rtl="0">
                        <a:spcBef>
                          <a:spcPts val="0"/>
                        </a:spcBef>
                        <a:spcAft>
                          <a:spcPts val="0"/>
                        </a:spcAft>
                        <a:buNone/>
                      </a:pPr>
                      <a:r>
                        <a:rPr lang="en-US" sz="2300"/>
                        <a:t>Grant/funding requirements</a:t>
                      </a:r>
                      <a:endParaRPr sz="2300"/>
                    </a:p>
                  </a:txBody>
                  <a:tcPr marL="91425" marR="91425" marT="91425" marB="91425"/>
                </a:tc>
                <a:tc>
                  <a:txBody>
                    <a:bodyPr/>
                    <a:lstStyle/>
                    <a:p>
                      <a:pPr marL="0" lvl="0" indent="0" algn="l" rtl="0">
                        <a:spcBef>
                          <a:spcPts val="0"/>
                        </a:spcBef>
                        <a:spcAft>
                          <a:spcPts val="0"/>
                        </a:spcAft>
                        <a:buNone/>
                      </a:pPr>
                      <a:r>
                        <a:rPr lang="en-US" sz="2300"/>
                        <a:t>Collaboration with teachers</a:t>
                      </a:r>
                      <a:endParaRPr sz="2300"/>
                    </a:p>
                  </a:txBody>
                  <a:tcPr marL="91425" marR="91425" marT="91425" marB="91425"/>
                </a:tc>
                <a:extLst>
                  <a:ext uri="{0D108BD9-81ED-4DB2-BD59-A6C34878D82A}">
                    <a16:rowId xmlns:a16="http://schemas.microsoft.com/office/drawing/2014/main" val="10004"/>
                  </a:ext>
                </a:extLst>
              </a:tr>
              <a:tr h="751750">
                <a:tc>
                  <a:txBody>
                    <a:bodyPr/>
                    <a:lstStyle/>
                    <a:p>
                      <a:pPr marL="0" lvl="0" indent="0" algn="l" rtl="0">
                        <a:spcBef>
                          <a:spcPts val="0"/>
                        </a:spcBef>
                        <a:spcAft>
                          <a:spcPts val="0"/>
                        </a:spcAft>
                        <a:buNone/>
                      </a:pPr>
                      <a:r>
                        <a:rPr lang="en-US" sz="2300"/>
                        <a:t>Planning time for teachers</a:t>
                      </a:r>
                      <a:endParaRPr sz="2300"/>
                    </a:p>
                  </a:txBody>
                  <a:tcPr marL="91425" marR="91425" marT="91425" marB="91425"/>
                </a:tc>
                <a:tc>
                  <a:txBody>
                    <a:bodyPr/>
                    <a:lstStyle/>
                    <a:p>
                      <a:pPr marL="0" lvl="0" indent="0" algn="l" rtl="0">
                        <a:spcBef>
                          <a:spcPts val="0"/>
                        </a:spcBef>
                        <a:spcAft>
                          <a:spcPts val="0"/>
                        </a:spcAft>
                        <a:buNone/>
                      </a:pPr>
                      <a:r>
                        <a:rPr lang="en-US" sz="2300"/>
                        <a:t>Standards-based testing</a:t>
                      </a:r>
                      <a:endParaRPr sz="23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f963702b5a_0_495"/>
          <p:cNvSpPr txBox="1">
            <a:spLocks noGrp="1"/>
          </p:cNvSpPr>
          <p:nvPr>
            <p:ph type="title"/>
          </p:nvPr>
        </p:nvSpPr>
        <p:spPr>
          <a:xfrm>
            <a:off x="1274277" y="-9"/>
            <a:ext cx="10202100" cy="176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Quotes from Interviewees: Strategic Factors in Decisions to Add / Restore Librarians</a:t>
            </a:r>
            <a:endParaRPr/>
          </a:p>
        </p:txBody>
      </p:sp>
      <p:sp>
        <p:nvSpPr>
          <p:cNvPr id="323" name="Google Shape;323;g2f963702b5a_0_495"/>
          <p:cNvSpPr txBox="1">
            <a:spLocks noGrp="1"/>
          </p:cNvSpPr>
          <p:nvPr>
            <p:ph type="body" idx="1"/>
          </p:nvPr>
        </p:nvSpPr>
        <p:spPr>
          <a:xfrm>
            <a:off x="247725" y="1523375"/>
            <a:ext cx="11425500" cy="4865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800"/>
              <a:buNone/>
            </a:pPr>
            <a:endParaRPr sz="2000"/>
          </a:p>
          <a:p>
            <a:pPr marL="0" lvl="0" indent="0" algn="l" rtl="0">
              <a:lnSpc>
                <a:spcPct val="110000"/>
              </a:lnSpc>
              <a:spcBef>
                <a:spcPts val="600"/>
              </a:spcBef>
              <a:spcAft>
                <a:spcPts val="0"/>
              </a:spcAft>
              <a:buSzPts val="1800"/>
              <a:buNone/>
            </a:pPr>
            <a:r>
              <a:rPr lang="en-US" sz="2100"/>
              <a:t>Librarians worked with teachers to develop the digital citizenship curriculum; so the increase in staffing didn’t happen because of the library, it happened because of technology.</a:t>
            </a:r>
            <a:endParaRPr sz="2100"/>
          </a:p>
          <a:p>
            <a:pPr marL="0" lvl="0" indent="0" algn="l" rtl="0">
              <a:lnSpc>
                <a:spcPct val="110000"/>
              </a:lnSpc>
              <a:spcBef>
                <a:spcPts val="600"/>
              </a:spcBef>
              <a:spcAft>
                <a:spcPts val="0"/>
              </a:spcAft>
              <a:buSzPts val="1800"/>
              <a:buNone/>
            </a:pPr>
            <a:endParaRPr sz="2100"/>
          </a:p>
          <a:p>
            <a:pPr marL="0" lvl="0" indent="0" algn="l" rtl="0">
              <a:lnSpc>
                <a:spcPct val="110000"/>
              </a:lnSpc>
              <a:spcBef>
                <a:spcPts val="600"/>
              </a:spcBef>
              <a:spcAft>
                <a:spcPts val="0"/>
              </a:spcAft>
              <a:buSzPts val="1800"/>
              <a:buNone/>
            </a:pPr>
            <a:r>
              <a:rPr lang="en-US" sz="2100"/>
              <a:t>Use of the library was transformed. Before, staff checked things in and out and did read alouds. Now, there is a librarian to teach digital literacy and research techniques as well as integrate information resources with content areas.</a:t>
            </a:r>
            <a:endParaRPr sz="2100"/>
          </a:p>
          <a:p>
            <a:pPr marL="0" lvl="0" indent="0" algn="l" rtl="0">
              <a:lnSpc>
                <a:spcPct val="110000"/>
              </a:lnSpc>
              <a:spcBef>
                <a:spcPts val="600"/>
              </a:spcBef>
              <a:spcAft>
                <a:spcPts val="0"/>
              </a:spcAft>
              <a:buSzPts val="1800"/>
              <a:buNone/>
            </a:pPr>
            <a:endParaRPr sz="2100"/>
          </a:p>
          <a:p>
            <a:pPr marL="0" lvl="0" indent="0" algn="l" rtl="0">
              <a:lnSpc>
                <a:spcPct val="110000"/>
              </a:lnSpc>
              <a:spcBef>
                <a:spcPts val="600"/>
              </a:spcBef>
              <a:spcAft>
                <a:spcPts val="600"/>
              </a:spcAft>
              <a:buSzPts val="1800"/>
              <a:buNone/>
            </a:pPr>
            <a:r>
              <a:rPr lang="en-US" sz="2100"/>
              <a:t>Assessment is a key piece because when you’re trying to get approval for more positions, you have to have a compelling argument. “This helps critical thinking skills” isn’t enough; it has to be “some of our students don’t have any of these skills.”</a:t>
            </a:r>
            <a:endParaRPr sz="2100"/>
          </a:p>
        </p:txBody>
      </p:sp>
      <p:sp>
        <p:nvSpPr>
          <p:cNvPr id="324" name="Google Shape;324;g2f963702b5a_0_495"/>
          <p:cNvSpPr txBox="1">
            <a:spLocks noGrp="1"/>
          </p:cNvSpPr>
          <p:nvPr>
            <p:ph type="sldNum" idx="12"/>
          </p:nvPr>
        </p:nvSpPr>
        <p:spPr>
          <a:xfrm>
            <a:off x="10896600" y="5983104"/>
            <a:ext cx="12954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f963702b5a_0_486"/>
          <p:cNvSpPr txBox="1">
            <a:spLocks noGrp="1"/>
          </p:cNvSpPr>
          <p:nvPr>
            <p:ph type="title"/>
          </p:nvPr>
        </p:nvSpPr>
        <p:spPr>
          <a:xfrm>
            <a:off x="1342052" y="345441"/>
            <a:ext cx="10202100" cy="176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Factors in Decisions to Reduce, Eliminate, Combine or Reclassify Librarians </a:t>
            </a:r>
            <a:endParaRPr/>
          </a:p>
        </p:txBody>
      </p:sp>
      <p:sp>
        <p:nvSpPr>
          <p:cNvPr id="331" name="Google Shape;331;g2f963702b5a_0_486"/>
          <p:cNvSpPr txBox="1">
            <a:spLocks noGrp="1"/>
          </p:cNvSpPr>
          <p:nvPr>
            <p:ph type="sldNum" idx="12"/>
          </p:nvPr>
        </p:nvSpPr>
        <p:spPr>
          <a:xfrm>
            <a:off x="10896600" y="5983104"/>
            <a:ext cx="12954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sz="1600"/>
          </a:p>
        </p:txBody>
      </p:sp>
      <p:graphicFrame>
        <p:nvGraphicFramePr>
          <p:cNvPr id="332" name="Google Shape;332;g2f963702b5a_0_486"/>
          <p:cNvGraphicFramePr/>
          <p:nvPr/>
        </p:nvGraphicFramePr>
        <p:xfrm>
          <a:off x="532350" y="2231000"/>
          <a:ext cx="3000000" cy="3000000"/>
        </p:xfrm>
        <a:graphic>
          <a:graphicData uri="http://schemas.openxmlformats.org/drawingml/2006/table">
            <a:tbl>
              <a:tblPr>
                <a:noFill/>
                <a:tableStyleId>{ECEAD93F-46D1-483F-828A-AFA2B64C76A6}</a:tableStyleId>
              </a:tblPr>
              <a:tblGrid>
                <a:gridCol w="5726300">
                  <a:extLst>
                    <a:ext uri="{9D8B030D-6E8A-4147-A177-3AD203B41FA5}">
                      <a16:colId xmlns:a16="http://schemas.microsoft.com/office/drawing/2014/main" val="20000"/>
                    </a:ext>
                  </a:extLst>
                </a:gridCol>
                <a:gridCol w="5726300">
                  <a:extLst>
                    <a:ext uri="{9D8B030D-6E8A-4147-A177-3AD203B41FA5}">
                      <a16:colId xmlns:a16="http://schemas.microsoft.com/office/drawing/2014/main" val="20001"/>
                    </a:ext>
                  </a:extLst>
                </a:gridCol>
              </a:tblGrid>
              <a:tr h="751750">
                <a:tc>
                  <a:txBody>
                    <a:bodyPr/>
                    <a:lstStyle/>
                    <a:p>
                      <a:pPr marL="0" lvl="0" indent="0" algn="ctr" rtl="0">
                        <a:spcBef>
                          <a:spcPts val="0"/>
                        </a:spcBef>
                        <a:spcAft>
                          <a:spcPts val="0"/>
                        </a:spcAft>
                        <a:buNone/>
                      </a:pPr>
                      <a:r>
                        <a:rPr lang="en-US" sz="2300" b="1"/>
                        <a:t>Structural / Pragmatic Factors</a:t>
                      </a:r>
                      <a:endParaRPr sz="2300" b="1"/>
                    </a:p>
                  </a:txBody>
                  <a:tcPr marL="91425" marR="91425" marT="91425" marB="91425">
                    <a:solidFill>
                      <a:srgbClr val="73BDFF">
                        <a:alpha val="49410"/>
                      </a:srgbClr>
                    </a:solidFill>
                  </a:tcPr>
                </a:tc>
                <a:tc>
                  <a:txBody>
                    <a:bodyPr/>
                    <a:lstStyle/>
                    <a:p>
                      <a:pPr marL="0" lvl="0" indent="0" algn="ctr" rtl="0">
                        <a:spcBef>
                          <a:spcPts val="0"/>
                        </a:spcBef>
                        <a:spcAft>
                          <a:spcPts val="0"/>
                        </a:spcAft>
                        <a:buNone/>
                      </a:pPr>
                      <a:r>
                        <a:rPr lang="en-US" sz="2300" b="1"/>
                        <a:t>Strategic Factors</a:t>
                      </a:r>
                      <a:endParaRPr sz="2300" b="1"/>
                    </a:p>
                  </a:txBody>
                  <a:tcPr marL="91425" marR="91425" marT="91425" marB="91425">
                    <a:solidFill>
                      <a:srgbClr val="73BDFF">
                        <a:alpha val="49410"/>
                      </a:srgbClr>
                    </a:solidFill>
                  </a:tcPr>
                </a:tc>
                <a:extLst>
                  <a:ext uri="{0D108BD9-81ED-4DB2-BD59-A6C34878D82A}">
                    <a16:rowId xmlns:a16="http://schemas.microsoft.com/office/drawing/2014/main" val="10000"/>
                  </a:ext>
                </a:extLst>
              </a:tr>
              <a:tr h="751750">
                <a:tc>
                  <a:txBody>
                    <a:bodyPr/>
                    <a:lstStyle/>
                    <a:p>
                      <a:pPr marL="0" lvl="0" indent="0" algn="l" rtl="0">
                        <a:spcBef>
                          <a:spcPts val="0"/>
                        </a:spcBef>
                        <a:spcAft>
                          <a:spcPts val="0"/>
                        </a:spcAft>
                        <a:buNone/>
                      </a:pPr>
                      <a:r>
                        <a:rPr lang="en-US" sz="2300"/>
                        <a:t>Budget constraints</a:t>
                      </a:r>
                      <a:endParaRPr sz="2300"/>
                    </a:p>
                  </a:txBody>
                  <a:tcPr marL="91425" marR="91425" marT="91425" marB="91425"/>
                </a:tc>
                <a:tc>
                  <a:txBody>
                    <a:bodyPr/>
                    <a:lstStyle/>
                    <a:p>
                      <a:pPr marL="0" lvl="0" indent="0" algn="l" rtl="0">
                        <a:spcBef>
                          <a:spcPts val="0"/>
                        </a:spcBef>
                        <a:spcAft>
                          <a:spcPts val="0"/>
                        </a:spcAft>
                        <a:buNone/>
                      </a:pPr>
                      <a:r>
                        <a:rPr lang="en-US" sz="2300"/>
                        <a:t>Change in priorities</a:t>
                      </a:r>
                      <a:endParaRPr sz="2300"/>
                    </a:p>
                  </a:txBody>
                  <a:tcPr marL="91425" marR="91425" marT="91425" marB="91425"/>
                </a:tc>
                <a:extLst>
                  <a:ext uri="{0D108BD9-81ED-4DB2-BD59-A6C34878D82A}">
                    <a16:rowId xmlns:a16="http://schemas.microsoft.com/office/drawing/2014/main" val="10001"/>
                  </a:ext>
                </a:extLst>
              </a:tr>
              <a:tr h="751750">
                <a:tc>
                  <a:txBody>
                    <a:bodyPr/>
                    <a:lstStyle/>
                    <a:p>
                      <a:pPr marL="0" lvl="0" indent="0" algn="l" rtl="0">
                        <a:spcBef>
                          <a:spcPts val="0"/>
                        </a:spcBef>
                        <a:spcAft>
                          <a:spcPts val="0"/>
                        </a:spcAft>
                        <a:buNone/>
                      </a:pPr>
                      <a:r>
                        <a:rPr lang="en-US" sz="2300"/>
                        <a:t>Closed a building/enrollment decrease</a:t>
                      </a:r>
                      <a:endParaRPr sz="2300"/>
                    </a:p>
                  </a:txBody>
                  <a:tcPr marL="91425" marR="91425" marT="91425" marB="91425"/>
                </a:tc>
                <a:tc>
                  <a:txBody>
                    <a:bodyPr/>
                    <a:lstStyle/>
                    <a:p>
                      <a:pPr marL="0" lvl="0" indent="0" algn="l" rtl="0">
                        <a:spcBef>
                          <a:spcPts val="0"/>
                        </a:spcBef>
                        <a:spcAft>
                          <a:spcPts val="0"/>
                        </a:spcAft>
                        <a:buNone/>
                      </a:pPr>
                      <a:r>
                        <a:rPr lang="en-US" sz="2300"/>
                        <a:t>Change in administration</a:t>
                      </a:r>
                      <a:endParaRPr sz="2300"/>
                    </a:p>
                  </a:txBody>
                  <a:tcPr marL="91425" marR="91425" marT="91425" marB="91425"/>
                </a:tc>
                <a:extLst>
                  <a:ext uri="{0D108BD9-81ED-4DB2-BD59-A6C34878D82A}">
                    <a16:rowId xmlns:a16="http://schemas.microsoft.com/office/drawing/2014/main" val="10002"/>
                  </a:ext>
                </a:extLst>
              </a:tr>
              <a:tr h="751750">
                <a:tc>
                  <a:txBody>
                    <a:bodyPr/>
                    <a:lstStyle/>
                    <a:p>
                      <a:pPr marL="0" lvl="0" indent="0" algn="l" rtl="0">
                        <a:spcBef>
                          <a:spcPts val="0"/>
                        </a:spcBef>
                        <a:spcAft>
                          <a:spcPts val="0"/>
                        </a:spcAft>
                        <a:buClr>
                          <a:schemeClr val="dk1"/>
                        </a:buClr>
                        <a:buSzPts val="1100"/>
                        <a:buFont typeface="Arial"/>
                        <a:buNone/>
                      </a:pPr>
                      <a:r>
                        <a:rPr lang="en-US" sz="2300">
                          <a:solidFill>
                            <a:schemeClr val="dk1"/>
                          </a:solidFill>
                        </a:rPr>
                        <a:t>Needed more teachers in classroom</a:t>
                      </a:r>
                      <a:endParaRPr sz="2300">
                        <a:solidFill>
                          <a:schemeClr val="dk1"/>
                        </a:solidFill>
                      </a:endParaRPr>
                    </a:p>
                    <a:p>
                      <a:pPr marL="0" lvl="0" indent="0" algn="l" rtl="0">
                        <a:spcBef>
                          <a:spcPts val="0"/>
                        </a:spcBef>
                        <a:spcAft>
                          <a:spcPts val="0"/>
                        </a:spcAft>
                        <a:buNone/>
                      </a:pPr>
                      <a:endParaRPr sz="2300"/>
                    </a:p>
                  </a:txBody>
                  <a:tcPr marL="91425" marR="91425" marT="91425" marB="91425"/>
                </a:tc>
                <a:tc>
                  <a:txBody>
                    <a:bodyPr/>
                    <a:lstStyle/>
                    <a:p>
                      <a:pPr marL="0" lvl="0" indent="0" algn="l" rtl="0">
                        <a:spcBef>
                          <a:spcPts val="0"/>
                        </a:spcBef>
                        <a:spcAft>
                          <a:spcPts val="0"/>
                        </a:spcAft>
                        <a:buNone/>
                      </a:pPr>
                      <a:r>
                        <a:rPr lang="en-US" sz="2300"/>
                        <a:t>Position deemed obsolete</a:t>
                      </a:r>
                      <a:endParaRPr sz="2300"/>
                    </a:p>
                  </a:txBody>
                  <a:tcPr marL="91425" marR="91425" marT="91425" marB="91425"/>
                </a:tc>
                <a:extLst>
                  <a:ext uri="{0D108BD9-81ED-4DB2-BD59-A6C34878D82A}">
                    <a16:rowId xmlns:a16="http://schemas.microsoft.com/office/drawing/2014/main" val="10003"/>
                  </a:ext>
                </a:extLst>
              </a:tr>
              <a:tr h="751750">
                <a:tc>
                  <a:txBody>
                    <a:bodyPr/>
                    <a:lstStyle/>
                    <a:p>
                      <a:pPr marL="0" lvl="0" indent="0" algn="l" rtl="0">
                        <a:spcBef>
                          <a:spcPts val="0"/>
                        </a:spcBef>
                        <a:spcAft>
                          <a:spcPts val="0"/>
                        </a:spcAft>
                        <a:buClr>
                          <a:schemeClr val="dk1"/>
                        </a:buClr>
                        <a:buSzPts val="1100"/>
                        <a:buFont typeface="Arial"/>
                        <a:buNone/>
                      </a:pPr>
                      <a:r>
                        <a:rPr lang="en-US" sz="2300">
                          <a:solidFill>
                            <a:schemeClr val="dk1"/>
                          </a:solidFill>
                        </a:rPr>
                        <a:t>Pipeline issues finding candidates</a:t>
                      </a:r>
                      <a:endParaRPr sz="2300">
                        <a:solidFill>
                          <a:schemeClr val="dk1"/>
                        </a:solidFill>
                      </a:endParaRPr>
                    </a:p>
                    <a:p>
                      <a:pPr marL="0" lvl="0" indent="0" algn="l" rtl="0">
                        <a:spcBef>
                          <a:spcPts val="0"/>
                        </a:spcBef>
                        <a:spcAft>
                          <a:spcPts val="0"/>
                        </a:spcAft>
                        <a:buNone/>
                      </a:pPr>
                      <a:endParaRPr sz="23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2300">
                          <a:solidFill>
                            <a:schemeClr val="dk1"/>
                          </a:solidFill>
                        </a:rPr>
                        <a:t>Hired other specialists / coaches</a:t>
                      </a:r>
                      <a:endParaRPr sz="2300">
                        <a:solidFill>
                          <a:schemeClr val="dk1"/>
                        </a:solidFill>
                      </a:endParaRPr>
                    </a:p>
                    <a:p>
                      <a:pPr marL="0" lvl="0" indent="0" algn="l" rtl="0">
                        <a:spcBef>
                          <a:spcPts val="0"/>
                        </a:spcBef>
                        <a:spcAft>
                          <a:spcPts val="0"/>
                        </a:spcAft>
                        <a:buNone/>
                      </a:pPr>
                      <a:endParaRPr sz="23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f963702b5a_0_502"/>
          <p:cNvSpPr txBox="1">
            <a:spLocks noGrp="1"/>
          </p:cNvSpPr>
          <p:nvPr>
            <p:ph type="title"/>
          </p:nvPr>
        </p:nvSpPr>
        <p:spPr>
          <a:xfrm>
            <a:off x="1342052" y="345441"/>
            <a:ext cx="10202100" cy="176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Quotes from Interviewees: Strategic Factors in Decisions to Eliminate Librarians</a:t>
            </a:r>
            <a:endParaRPr/>
          </a:p>
          <a:p>
            <a:pPr marL="0" lvl="0" indent="0" algn="l" rtl="0">
              <a:lnSpc>
                <a:spcPct val="90000"/>
              </a:lnSpc>
              <a:spcBef>
                <a:spcPts val="0"/>
              </a:spcBef>
              <a:spcAft>
                <a:spcPts val="0"/>
              </a:spcAft>
              <a:buSzPts val="3600"/>
              <a:buNone/>
            </a:pPr>
            <a:endParaRPr/>
          </a:p>
        </p:txBody>
      </p:sp>
      <p:sp>
        <p:nvSpPr>
          <p:cNvPr id="339" name="Google Shape;339;g2f963702b5a_0_502"/>
          <p:cNvSpPr txBox="1">
            <a:spLocks noGrp="1"/>
          </p:cNvSpPr>
          <p:nvPr>
            <p:ph type="body" idx="1"/>
          </p:nvPr>
        </p:nvSpPr>
        <p:spPr>
          <a:xfrm>
            <a:off x="273775" y="1767350"/>
            <a:ext cx="11918100" cy="48387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800"/>
              <a:buNone/>
            </a:pPr>
            <a:r>
              <a:rPr lang="en-US" sz="2400"/>
              <a:t>Unfortunately, if I have to make a decision between library and math or language arts, those are tested areas. That’s why I had to cut a librarian position.</a:t>
            </a:r>
            <a:endParaRPr sz="2400"/>
          </a:p>
          <a:p>
            <a:pPr marL="0" lvl="0" indent="0" algn="l" rtl="0">
              <a:lnSpc>
                <a:spcPct val="120000"/>
              </a:lnSpc>
              <a:spcBef>
                <a:spcPts val="600"/>
              </a:spcBef>
              <a:spcAft>
                <a:spcPts val="0"/>
              </a:spcAft>
              <a:buSzPts val="1800"/>
              <a:buNone/>
            </a:pPr>
            <a:endParaRPr sz="2400"/>
          </a:p>
          <a:p>
            <a:pPr marL="0" lvl="0" indent="0" algn="l" rtl="0">
              <a:lnSpc>
                <a:spcPct val="120000"/>
              </a:lnSpc>
              <a:spcBef>
                <a:spcPts val="600"/>
              </a:spcBef>
              <a:spcAft>
                <a:spcPts val="0"/>
              </a:spcAft>
              <a:buSzPts val="1800"/>
              <a:buNone/>
            </a:pPr>
            <a:r>
              <a:rPr lang="en-US" sz="2400"/>
              <a:t>One of our elementary schools did not have a STEM teacher, and given that we’re a 1:1 district now, that was seen as a higher priority than keeping a librarian.</a:t>
            </a:r>
            <a:endParaRPr sz="2400"/>
          </a:p>
          <a:p>
            <a:pPr marL="0" lvl="0" indent="0" algn="l" rtl="0">
              <a:lnSpc>
                <a:spcPct val="120000"/>
              </a:lnSpc>
              <a:spcBef>
                <a:spcPts val="600"/>
              </a:spcBef>
              <a:spcAft>
                <a:spcPts val="0"/>
              </a:spcAft>
              <a:buSzPts val="1800"/>
              <a:buNone/>
            </a:pPr>
            <a:endParaRPr sz="2400"/>
          </a:p>
          <a:p>
            <a:pPr marL="0" lvl="0" indent="0" algn="l" rtl="0">
              <a:lnSpc>
                <a:spcPct val="120000"/>
              </a:lnSpc>
              <a:spcBef>
                <a:spcPts val="600"/>
              </a:spcBef>
              <a:spcAft>
                <a:spcPts val="600"/>
              </a:spcAft>
              <a:buSzPts val="1800"/>
              <a:buNone/>
            </a:pPr>
            <a:r>
              <a:rPr lang="en-US" sz="2400"/>
              <a:t>The district kept kindergarten a full-day program—rather than cutting it to half-day—instead of restoring librarian positions. When more funds became available, a STEM teacher was hired rather than a librarian.</a:t>
            </a:r>
            <a:endParaRPr sz="2400"/>
          </a:p>
        </p:txBody>
      </p:sp>
      <p:sp>
        <p:nvSpPr>
          <p:cNvPr id="340" name="Google Shape;340;g2f963702b5a_0_502"/>
          <p:cNvSpPr txBox="1">
            <a:spLocks noGrp="1"/>
          </p:cNvSpPr>
          <p:nvPr>
            <p:ph type="sldNum" idx="12"/>
          </p:nvPr>
        </p:nvSpPr>
        <p:spPr>
          <a:xfrm>
            <a:off x="10896600" y="5983104"/>
            <a:ext cx="12954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f963702b5a_0_589"/>
          <p:cNvSpPr txBox="1">
            <a:spLocks noGrp="1"/>
          </p:cNvSpPr>
          <p:nvPr>
            <p:ph type="title"/>
          </p:nvPr>
        </p:nvSpPr>
        <p:spPr>
          <a:xfrm>
            <a:off x="753006" y="21293"/>
            <a:ext cx="9915000" cy="1329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000"/>
              <a:buNone/>
            </a:pPr>
            <a:r>
              <a:rPr lang="en-US"/>
              <a:t>Positive Interactions of Interviewees as Administrators with Librarians</a:t>
            </a:r>
            <a:endParaRPr/>
          </a:p>
        </p:txBody>
      </p:sp>
      <p:sp>
        <p:nvSpPr>
          <p:cNvPr id="347" name="Google Shape;347;g2f963702b5a_0_589"/>
          <p:cNvSpPr txBox="1">
            <a:spLocks noGrp="1"/>
          </p:cNvSpPr>
          <p:nvPr>
            <p:ph type="sldNum" idx="12"/>
          </p:nvPr>
        </p:nvSpPr>
        <p:spPr>
          <a:xfrm>
            <a:off x="11391152" y="6434524"/>
            <a:ext cx="693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17</a:t>
            </a:fld>
            <a:endParaRPr/>
          </a:p>
        </p:txBody>
      </p:sp>
      <p:sp>
        <p:nvSpPr>
          <p:cNvPr id="348" name="Google Shape;348;g2f963702b5a_0_589"/>
          <p:cNvSpPr/>
          <p:nvPr/>
        </p:nvSpPr>
        <p:spPr>
          <a:xfrm>
            <a:off x="54225" y="1350300"/>
            <a:ext cx="3594300" cy="4957500"/>
          </a:xfrm>
          <a:prstGeom prst="wedgeRectCallout">
            <a:avLst>
              <a:gd name="adj1" fmla="val -31555"/>
              <a:gd name="adj2" fmla="val 60508"/>
            </a:avLst>
          </a:prstGeom>
          <a:solidFill>
            <a:srgbClr val="CFE2F3"/>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rgbClr val="000000"/>
              </a:buClr>
              <a:buSzPts val="1900"/>
              <a:buFont typeface="Arial"/>
              <a:buNone/>
            </a:pPr>
            <a:endParaRPr sz="1900" b="0" i="0" u="none" strike="noStrike" cap="none">
              <a:solidFill>
                <a:schemeClr val="dk2"/>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1100"/>
              <a:buFont typeface="Arial"/>
              <a:buNone/>
            </a:pPr>
            <a:r>
              <a:rPr lang="en-US" sz="1900" b="0" i="0" u="none" strike="noStrike" cap="none">
                <a:solidFill>
                  <a:schemeClr val="dk2"/>
                </a:solidFill>
                <a:latin typeface="Arial"/>
                <a:ea typeface="Arial"/>
                <a:cs typeface="Arial"/>
                <a:sym typeface="Arial"/>
              </a:rPr>
              <a:t>There was a book on one of our reading lists that some parents thought controversial. Our librarian was integral to the conversations about how you choose a book with your child, and why these books are published. Kids need to see themselves in different types of literature. Her expertise needed to be there. Your library becomes a living place instead of a book repository because of that person.</a:t>
            </a:r>
            <a:endParaRPr sz="1900" b="0" i="0" u="none" strike="noStrike" cap="none">
              <a:solidFill>
                <a:schemeClr val="dk2"/>
              </a:solidFill>
              <a:latin typeface="Arial"/>
              <a:ea typeface="Arial"/>
              <a:cs typeface="Arial"/>
              <a:sym typeface="Arial"/>
            </a:endParaRPr>
          </a:p>
          <a:p>
            <a:pPr marL="0" marR="0" lvl="0" indent="0" algn="l" rtl="0">
              <a:lnSpc>
                <a:spcPct val="120000"/>
              </a:lnSpc>
              <a:spcBef>
                <a:spcPts val="100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49" name="Google Shape;349;g2f963702b5a_0_589"/>
          <p:cNvSpPr/>
          <p:nvPr/>
        </p:nvSpPr>
        <p:spPr>
          <a:xfrm>
            <a:off x="3648525" y="1830750"/>
            <a:ext cx="4657800" cy="3996600"/>
          </a:xfrm>
          <a:prstGeom prst="wedgeRoundRectCallout">
            <a:avLst>
              <a:gd name="adj1" fmla="val -5265"/>
              <a:gd name="adj2" fmla="val 58120"/>
              <a:gd name="adj3" fmla="val 0"/>
            </a:avLst>
          </a:prstGeom>
          <a:solidFill>
            <a:srgbClr val="0563C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rgbClr val="000000"/>
              </a:buClr>
              <a:buSzPts val="1900"/>
              <a:buFont typeface="Arial"/>
              <a:buNone/>
            </a:pPr>
            <a:endParaRPr sz="1900" b="0" i="0" u="none" strike="noStrike" cap="none">
              <a:solidFill>
                <a:schemeClr val="dk2"/>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1100"/>
              <a:buFont typeface="Arial"/>
              <a:buNone/>
            </a:pPr>
            <a:r>
              <a:rPr lang="en-US" sz="1900" b="0" i="0" u="none" strike="noStrike" cap="none">
                <a:solidFill>
                  <a:srgbClr val="FFFFFF"/>
                </a:solidFill>
                <a:latin typeface="Arial"/>
                <a:ea typeface="Arial"/>
                <a:cs typeface="Arial"/>
                <a:sym typeface="Arial"/>
              </a:rPr>
              <a:t>A principal in a school I was working with started to realize that the media specialist wasn’t just an extra resource for teachers and students, but also an extra resource for the principal. The principal realized that the media specialist was truly a leader in that building— someone who talked regularly with and influenced all of its teachers.</a:t>
            </a:r>
            <a:endParaRPr sz="1900" b="0" i="0" u="none" strike="noStrike" cap="none">
              <a:solidFill>
                <a:srgbClr val="FFFFFF"/>
              </a:solidFill>
              <a:latin typeface="Arial"/>
              <a:ea typeface="Arial"/>
              <a:cs typeface="Arial"/>
              <a:sym typeface="Arial"/>
            </a:endParaRPr>
          </a:p>
          <a:p>
            <a:pPr marL="0" marR="0" lvl="0" indent="0" algn="l" rtl="0">
              <a:lnSpc>
                <a:spcPct val="120000"/>
              </a:lnSpc>
              <a:spcBef>
                <a:spcPts val="1000"/>
              </a:spcBef>
              <a:spcAft>
                <a:spcPts val="0"/>
              </a:spcAft>
              <a:buClr>
                <a:srgbClr val="000000"/>
              </a:buClr>
              <a:buSzPts val="1900"/>
              <a:buFont typeface="Arial"/>
              <a:buNone/>
            </a:pPr>
            <a:endParaRPr sz="1900" b="0" i="0" u="none" strike="noStrike" cap="none">
              <a:solidFill>
                <a:schemeClr val="dk2"/>
              </a:solidFill>
              <a:latin typeface="Arial"/>
              <a:ea typeface="Arial"/>
              <a:cs typeface="Arial"/>
              <a:sym typeface="Arial"/>
            </a:endParaRPr>
          </a:p>
        </p:txBody>
      </p:sp>
      <p:sp>
        <p:nvSpPr>
          <p:cNvPr id="350" name="Google Shape;350;g2f963702b5a_0_589"/>
          <p:cNvSpPr/>
          <p:nvPr/>
        </p:nvSpPr>
        <p:spPr>
          <a:xfrm>
            <a:off x="8177000" y="1350300"/>
            <a:ext cx="3750300" cy="3996600"/>
          </a:xfrm>
          <a:prstGeom prst="wedgeRectCallout">
            <a:avLst>
              <a:gd name="adj1" fmla="val 40399"/>
              <a:gd name="adj2" fmla="val 59959"/>
            </a:avLst>
          </a:prstGeom>
          <a:solidFill>
            <a:srgbClr val="CFE2F3"/>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chemeClr val="dk1"/>
              </a:buClr>
              <a:buSzPts val="1100"/>
              <a:buFont typeface="Arial"/>
              <a:buNone/>
            </a:pPr>
            <a:r>
              <a:rPr lang="en-US" sz="1800" b="0" i="0" u="none" strike="noStrike" cap="none">
                <a:solidFill>
                  <a:schemeClr val="dk2"/>
                </a:solidFill>
                <a:latin typeface="Arial"/>
                <a:ea typeface="Arial"/>
                <a:cs typeface="Arial"/>
                <a:sym typeface="Arial"/>
              </a:rPr>
              <a:t>I just completed a unit observation with the library media specialist, watching our 2nd grade students get excited about coding. Only 7 or 8 years old, they learned terms like algorithm! Whatever the topic, the library media specialist is elevating student learning, helping them learn concepts that are going to help them in math, science and other classes. I think it’s a huge success.</a:t>
            </a:r>
            <a:endParaRPr sz="1700" b="0" i="0"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f963702b5a_0_582"/>
          <p:cNvSpPr txBox="1">
            <a:spLocks noGrp="1"/>
          </p:cNvSpPr>
          <p:nvPr>
            <p:ph type="title"/>
          </p:nvPr>
        </p:nvSpPr>
        <p:spPr>
          <a:xfrm>
            <a:off x="905250" y="140952"/>
            <a:ext cx="9915000" cy="1125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11111"/>
              <a:buNone/>
            </a:pPr>
            <a:r>
              <a:rPr lang="en-US"/>
              <a:t>Positive Interactions of Interviewees as Teachers with Librarians</a:t>
            </a:r>
            <a:endParaRPr/>
          </a:p>
        </p:txBody>
      </p:sp>
      <p:sp>
        <p:nvSpPr>
          <p:cNvPr id="357" name="Google Shape;357;g2f963702b5a_0_582"/>
          <p:cNvSpPr txBox="1">
            <a:spLocks noGrp="1"/>
          </p:cNvSpPr>
          <p:nvPr>
            <p:ph type="body" idx="1"/>
          </p:nvPr>
        </p:nvSpPr>
        <p:spPr>
          <a:xfrm>
            <a:off x="-3571750" y="3428998"/>
            <a:ext cx="9915000" cy="4123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2000"/>
              <a:buNone/>
            </a:pPr>
            <a:endParaRPr/>
          </a:p>
          <a:p>
            <a:pPr marL="0" lvl="0" indent="0" algn="l" rtl="0">
              <a:lnSpc>
                <a:spcPct val="120000"/>
              </a:lnSpc>
              <a:spcBef>
                <a:spcPts val="1000"/>
              </a:spcBef>
              <a:spcAft>
                <a:spcPts val="0"/>
              </a:spcAft>
              <a:buSzPts val="2000"/>
              <a:buNone/>
            </a:pPr>
            <a:endParaRPr/>
          </a:p>
        </p:txBody>
      </p:sp>
      <p:sp>
        <p:nvSpPr>
          <p:cNvPr id="358" name="Google Shape;358;g2f963702b5a_0_582"/>
          <p:cNvSpPr txBox="1">
            <a:spLocks noGrp="1"/>
          </p:cNvSpPr>
          <p:nvPr>
            <p:ph type="sldNum" idx="12"/>
          </p:nvPr>
        </p:nvSpPr>
        <p:spPr>
          <a:xfrm>
            <a:off x="11391152" y="6434524"/>
            <a:ext cx="693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18</a:t>
            </a:fld>
            <a:endParaRPr/>
          </a:p>
        </p:txBody>
      </p:sp>
      <p:sp>
        <p:nvSpPr>
          <p:cNvPr id="359" name="Google Shape;359;g2f963702b5a_0_582"/>
          <p:cNvSpPr/>
          <p:nvPr/>
        </p:nvSpPr>
        <p:spPr>
          <a:xfrm>
            <a:off x="4650500" y="1414975"/>
            <a:ext cx="5216400" cy="2370000"/>
          </a:xfrm>
          <a:prstGeom prst="wedgeRectCallout">
            <a:avLst>
              <a:gd name="adj1" fmla="val -4044"/>
              <a:gd name="adj2" fmla="val 69444"/>
            </a:avLst>
          </a:prstGeom>
          <a:solidFill>
            <a:srgbClr val="EFEFE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chemeClr val="dk1"/>
              </a:buClr>
              <a:buSzPts val="1100"/>
              <a:buFont typeface="Arial"/>
              <a:buNone/>
            </a:pPr>
            <a:r>
              <a:rPr lang="en-US" sz="1900" b="0" i="0" u="none" strike="noStrike" cap="none">
                <a:solidFill>
                  <a:schemeClr val="dk2"/>
                </a:solidFill>
                <a:latin typeface="Arial"/>
                <a:ea typeface="Arial"/>
                <a:cs typeface="Arial"/>
                <a:sym typeface="Arial"/>
              </a:rPr>
              <a:t>My librarian and I usually partnered on teaching research assignments, each teaching different things…She also made sure that we had access to needed books. Anytime I noticed kids struggling, I’d say “Hey, can you help me with this?” And I knew she would.</a:t>
            </a:r>
            <a:endParaRPr sz="1900" b="0" i="0" u="none" strike="noStrike" cap="none">
              <a:solidFill>
                <a:schemeClr val="dk2"/>
              </a:solidFill>
              <a:latin typeface="Arial"/>
              <a:ea typeface="Arial"/>
              <a:cs typeface="Arial"/>
              <a:sym typeface="Arial"/>
            </a:endParaRPr>
          </a:p>
        </p:txBody>
      </p:sp>
      <p:sp>
        <p:nvSpPr>
          <p:cNvPr id="360" name="Google Shape;360;g2f963702b5a_0_582"/>
          <p:cNvSpPr/>
          <p:nvPr/>
        </p:nvSpPr>
        <p:spPr>
          <a:xfrm>
            <a:off x="7617000" y="3844338"/>
            <a:ext cx="4047000" cy="2370000"/>
          </a:xfrm>
          <a:prstGeom prst="wedgeRoundRectCallout">
            <a:avLst>
              <a:gd name="adj1" fmla="val -28232"/>
              <a:gd name="adj2" fmla="val 63663"/>
              <a:gd name="adj3" fmla="val 0"/>
            </a:avLst>
          </a:prstGeom>
          <a:solidFill>
            <a:srgbClr val="0563C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chemeClr val="dk1"/>
              </a:buClr>
              <a:buSzPts val="1100"/>
              <a:buFont typeface="Arial"/>
              <a:buNone/>
            </a:pPr>
            <a:r>
              <a:rPr lang="en-US" sz="1900" b="0" i="0" u="none" strike="noStrike" cap="none">
                <a:solidFill>
                  <a:srgbClr val="FFFFFF"/>
                </a:solidFill>
                <a:latin typeface="Arial"/>
                <a:ea typeface="Arial"/>
                <a:cs typeface="Arial"/>
                <a:sym typeface="Arial"/>
              </a:rPr>
              <a:t>When I started teaching, it was the certified high school librarian who convinced me that it’s our role to create opportunities to close the literacy gap. She really opened my eyes.</a:t>
            </a:r>
            <a:endParaRPr sz="1900" b="0" i="0" u="none" strike="noStrike" cap="none">
              <a:solidFill>
                <a:srgbClr val="FFFFFF"/>
              </a:solidFill>
              <a:latin typeface="Arial"/>
              <a:ea typeface="Arial"/>
              <a:cs typeface="Arial"/>
              <a:sym typeface="Arial"/>
            </a:endParaRPr>
          </a:p>
        </p:txBody>
      </p:sp>
      <p:sp>
        <p:nvSpPr>
          <p:cNvPr id="361" name="Google Shape;361;g2f963702b5a_0_582"/>
          <p:cNvSpPr/>
          <p:nvPr/>
        </p:nvSpPr>
        <p:spPr>
          <a:xfrm>
            <a:off x="447150" y="1600200"/>
            <a:ext cx="3982500" cy="4282800"/>
          </a:xfrm>
          <a:prstGeom prst="wedgeRectCallout">
            <a:avLst>
              <a:gd name="adj1" fmla="val -28900"/>
              <a:gd name="adj2" fmla="val 63609"/>
            </a:avLst>
          </a:prstGeom>
          <a:solidFill>
            <a:srgbClr val="CFE2F3"/>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chemeClr val="dk1"/>
              </a:buClr>
              <a:buSzPts val="1100"/>
              <a:buFont typeface="Arial"/>
              <a:buNone/>
            </a:pPr>
            <a:r>
              <a:rPr lang="en-US" sz="1800" b="0" i="0" u="none" strike="noStrike" cap="none">
                <a:solidFill>
                  <a:schemeClr val="dk2"/>
                </a:solidFill>
                <a:latin typeface="Arial"/>
                <a:ea typeface="Arial"/>
                <a:cs typeface="Arial"/>
                <a:sym typeface="Arial"/>
              </a:rPr>
              <a:t>I marvel at our librarian’s ability to shift from the needs of one student or group of students to another. One minute, a group of students needs help starting the research process; the next minute, it’s an individual wanting help finding detailed information about bio-medical research…When I see so many kids in a library, I know we have the right person in that job; they are being a resource, a support system those kids truly need.</a:t>
            </a:r>
            <a:endParaRPr sz="1800" b="0" i="0"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f963702b5a_0_575"/>
          <p:cNvSpPr txBox="1">
            <a:spLocks noGrp="1"/>
          </p:cNvSpPr>
          <p:nvPr>
            <p:ph type="title"/>
          </p:nvPr>
        </p:nvSpPr>
        <p:spPr>
          <a:xfrm>
            <a:off x="609606" y="170518"/>
            <a:ext cx="9915000" cy="1329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000"/>
              <a:buNone/>
            </a:pPr>
            <a:r>
              <a:rPr lang="en-US"/>
              <a:t>Negative Interactions of Interviewees as Administrators with Librarians</a:t>
            </a:r>
            <a:endParaRPr/>
          </a:p>
        </p:txBody>
      </p:sp>
      <p:sp>
        <p:nvSpPr>
          <p:cNvPr id="368" name="Google Shape;368;g2f963702b5a_0_575"/>
          <p:cNvSpPr txBox="1">
            <a:spLocks noGrp="1"/>
          </p:cNvSpPr>
          <p:nvPr>
            <p:ph type="sldNum" idx="12"/>
          </p:nvPr>
        </p:nvSpPr>
        <p:spPr>
          <a:xfrm>
            <a:off x="11391152" y="6434524"/>
            <a:ext cx="693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solidFill>
                  <a:schemeClr val="lt1"/>
                </a:solidFill>
              </a:rPr>
              <a:t>19</a:t>
            </a:fld>
            <a:endParaRPr>
              <a:solidFill>
                <a:schemeClr val="lt1"/>
              </a:solidFill>
            </a:endParaRPr>
          </a:p>
        </p:txBody>
      </p:sp>
      <p:sp>
        <p:nvSpPr>
          <p:cNvPr id="369" name="Google Shape;369;g2f963702b5a_0_575"/>
          <p:cNvSpPr/>
          <p:nvPr/>
        </p:nvSpPr>
        <p:spPr>
          <a:xfrm>
            <a:off x="168650" y="1951650"/>
            <a:ext cx="4169700" cy="3597000"/>
          </a:xfrm>
          <a:prstGeom prst="wedgeRoundRectCallout">
            <a:avLst>
              <a:gd name="adj1" fmla="val -13514"/>
              <a:gd name="adj2" fmla="val 65778"/>
              <a:gd name="adj3" fmla="val 0"/>
            </a:avLst>
          </a:prstGeom>
          <a:solidFill>
            <a:srgbClr val="0563C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1800" b="0" i="0" u="none" strike="noStrike" cap="none">
                <a:solidFill>
                  <a:srgbClr val="FFFFFF"/>
                </a:solidFill>
                <a:latin typeface="Arial"/>
                <a:ea typeface="Arial"/>
                <a:cs typeface="Arial"/>
                <a:sym typeface="Arial"/>
              </a:rPr>
              <a:t>The librarians were really difficult to manage and supervise. The personality and style of the librarian has a lot to do with the level of support within the building for that individual. We had a librarian in an elementary school who was a pain to deal with. The rest of the staff were worn out by it. Teachers delivered students to the library and left…The personality of the individual in this position is critical.</a:t>
            </a:r>
            <a:endParaRPr sz="1800" b="0" i="0" u="none" strike="noStrike" cap="none">
              <a:solidFill>
                <a:srgbClr val="FFFFFF"/>
              </a:solidFill>
              <a:latin typeface="Arial"/>
              <a:ea typeface="Arial"/>
              <a:cs typeface="Arial"/>
              <a:sym typeface="Arial"/>
            </a:endParaRPr>
          </a:p>
        </p:txBody>
      </p:sp>
      <p:sp>
        <p:nvSpPr>
          <p:cNvPr id="370" name="Google Shape;370;g2f963702b5a_0_575"/>
          <p:cNvSpPr/>
          <p:nvPr/>
        </p:nvSpPr>
        <p:spPr>
          <a:xfrm>
            <a:off x="4267200" y="2810975"/>
            <a:ext cx="4408200" cy="3429000"/>
          </a:xfrm>
          <a:prstGeom prst="wedgeEllipseCallout">
            <a:avLst>
              <a:gd name="adj1" fmla="val -20833"/>
              <a:gd name="adj2" fmla="val 62500"/>
            </a:avLst>
          </a:prstGeom>
          <a:solidFill>
            <a:srgbClr val="CFE2F3"/>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chemeClr val="dk1"/>
              </a:buClr>
              <a:buSzPts val="1100"/>
              <a:buFont typeface="Arial"/>
              <a:buNone/>
            </a:pPr>
            <a:r>
              <a:rPr lang="en-US" sz="1700" b="0" i="0" u="none" strike="noStrike" cap="none">
                <a:solidFill>
                  <a:schemeClr val="dk2"/>
                </a:solidFill>
                <a:latin typeface="Arial"/>
                <a:ea typeface="Arial"/>
                <a:cs typeface="Arial"/>
                <a:sym typeface="Arial"/>
              </a:rPr>
              <a:t>When I was a principal, I had a paraprofessional who acted as the librarian. She was always griping about how the kids left the library so messy. They were always messing up her books.</a:t>
            </a:r>
            <a:endParaRPr sz="17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2f963702b5a_0_575"/>
          <p:cNvSpPr/>
          <p:nvPr/>
        </p:nvSpPr>
        <p:spPr>
          <a:xfrm>
            <a:off x="8270250" y="1414975"/>
            <a:ext cx="3814200" cy="3144300"/>
          </a:xfrm>
          <a:prstGeom prst="wedgeRectCallout">
            <a:avLst>
              <a:gd name="adj1" fmla="val -30185"/>
              <a:gd name="adj2" fmla="val 63993"/>
            </a:avLst>
          </a:prstGeom>
          <a:solidFill>
            <a:srgbClr val="EFEFE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Clr>
                <a:schemeClr val="dk1"/>
              </a:buClr>
              <a:buSzPts val="1100"/>
              <a:buFont typeface="Arial"/>
              <a:buNone/>
            </a:pPr>
            <a:r>
              <a:rPr lang="en-US" sz="1600" b="0" i="0" u="none" strike="noStrike" cap="none">
                <a:solidFill>
                  <a:schemeClr val="dk2"/>
                </a:solidFill>
                <a:latin typeface="Arial"/>
                <a:ea typeface="Arial"/>
                <a:cs typeface="Arial"/>
                <a:sym typeface="Arial"/>
              </a:rPr>
              <a:t>I’ve seen good librarians and bad ones. The ones that don’t do a good job leave a bad taste in people’s mouths. When administrators and teachers have bad experiences with folks like that, it can influence their perceptions for a long time.</a:t>
            </a: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1"/>
        <p:cNvGrpSpPr/>
        <p:nvPr/>
      </p:nvGrpSpPr>
      <p:grpSpPr>
        <a:xfrm>
          <a:off x="0" y="0"/>
          <a:ext cx="0" cy="0"/>
          <a:chOff x="0" y="0"/>
          <a:chExt cx="0" cy="0"/>
        </a:xfrm>
      </p:grpSpPr>
      <p:sp>
        <p:nvSpPr>
          <p:cNvPr id="182" name="Google Shape;182;p3"/>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p3"/>
          <p:cNvSpPr/>
          <p:nvPr/>
        </p:nvSpPr>
        <p:spPr>
          <a:xfrm>
            <a:off x="0" y="0"/>
            <a:ext cx="12192000" cy="21289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3"/>
          <p:cNvSpPr/>
          <p:nvPr/>
        </p:nvSpPr>
        <p:spPr>
          <a:xfrm flipH="1">
            <a:off x="9860295" y="0"/>
            <a:ext cx="2343647" cy="4385568"/>
          </a:xfrm>
          <a:custGeom>
            <a:avLst/>
            <a:gdLst/>
            <a:ahLst/>
            <a:cxnLst/>
            <a:rect l="l" t="t" r="r" b="b"/>
            <a:pathLst>
              <a:path w="2343647" h="4385568" extrusionOk="0">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3"/>
          <p:cNvSpPr/>
          <p:nvPr/>
        </p:nvSpPr>
        <p:spPr>
          <a:xfrm flipH="1">
            <a:off x="9860295" y="0"/>
            <a:ext cx="2343647" cy="4385568"/>
          </a:xfrm>
          <a:custGeom>
            <a:avLst/>
            <a:gdLst/>
            <a:ahLst/>
            <a:cxnLst/>
            <a:rect l="l" t="t" r="r" b="b"/>
            <a:pathLst>
              <a:path w="2343647" h="4385568" extrusionOk="0">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rgbClr val="003F79">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3"/>
          <p:cNvSpPr txBox="1">
            <a:spLocks noGrp="1"/>
          </p:cNvSpPr>
          <p:nvPr>
            <p:ph type="title"/>
          </p:nvPr>
        </p:nvSpPr>
        <p:spPr>
          <a:xfrm>
            <a:off x="914401" y="430307"/>
            <a:ext cx="9914859"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3F79"/>
              </a:buClr>
              <a:buSzPts val="4000"/>
              <a:buFont typeface="Abril Fatface"/>
              <a:buNone/>
            </a:pPr>
            <a:r>
              <a:rPr lang="en-US" sz="4000">
                <a:solidFill>
                  <a:srgbClr val="FFFFFF"/>
                </a:solidFill>
              </a:rPr>
              <a:t>Agenda</a:t>
            </a:r>
            <a:endParaRPr sz="4000">
              <a:solidFill>
                <a:srgbClr val="FFFFFF"/>
              </a:solidFill>
            </a:endParaRPr>
          </a:p>
        </p:txBody>
      </p:sp>
      <p:sp>
        <p:nvSpPr>
          <p:cNvPr id="188" name="Google Shape;188;p3"/>
          <p:cNvSpPr txBox="1">
            <a:spLocks noGrp="1"/>
          </p:cNvSpPr>
          <p:nvPr>
            <p:ph type="body" idx="1"/>
          </p:nvPr>
        </p:nvSpPr>
        <p:spPr>
          <a:xfrm>
            <a:off x="914400" y="2810000"/>
            <a:ext cx="10988100" cy="3366900"/>
          </a:xfrm>
          <a:prstGeom prst="rect">
            <a:avLst/>
          </a:prstGeom>
          <a:noFill/>
          <a:ln>
            <a:noFill/>
          </a:ln>
        </p:spPr>
        <p:txBody>
          <a:bodyPr spcFirstLastPara="1" wrap="square" lIns="91425" tIns="45700" rIns="91425" bIns="45700" anchor="ctr" anchorCtr="0">
            <a:noAutofit/>
          </a:bodyPr>
          <a:lstStyle/>
          <a:p>
            <a:pPr marL="457200" lvl="0" indent="-419100" algn="l" rtl="0">
              <a:lnSpc>
                <a:spcPct val="120000"/>
              </a:lnSpc>
              <a:spcBef>
                <a:spcPts val="0"/>
              </a:spcBef>
              <a:spcAft>
                <a:spcPts val="0"/>
              </a:spcAft>
              <a:buSzPts val="3000"/>
              <a:buChar char="●"/>
            </a:pPr>
            <a:r>
              <a:rPr lang="en-US" sz="3000"/>
              <a:t>About SLIDE</a:t>
            </a:r>
            <a:endParaRPr sz="3000"/>
          </a:p>
          <a:p>
            <a:pPr marL="457200" lvl="0" indent="-419100" algn="l" rtl="0">
              <a:lnSpc>
                <a:spcPct val="120000"/>
              </a:lnSpc>
              <a:spcBef>
                <a:spcPts val="0"/>
              </a:spcBef>
              <a:spcAft>
                <a:spcPts val="0"/>
              </a:spcAft>
              <a:buSzPts val="3000"/>
              <a:buChar char="●"/>
            </a:pPr>
            <a:r>
              <a:rPr lang="en-US" sz="3000"/>
              <a:t>Findings of the “Voices” interview phase</a:t>
            </a:r>
            <a:endParaRPr sz="3000"/>
          </a:p>
          <a:p>
            <a:pPr marL="914400" lvl="1" indent="-419100" algn="l" rtl="0">
              <a:lnSpc>
                <a:spcPct val="120000"/>
              </a:lnSpc>
              <a:spcBef>
                <a:spcPts val="0"/>
              </a:spcBef>
              <a:spcAft>
                <a:spcPts val="0"/>
              </a:spcAft>
              <a:buSzPts val="3000"/>
              <a:buChar char="○"/>
            </a:pPr>
            <a:r>
              <a:rPr lang="en-US" sz="3000"/>
              <a:t>Factors that influenced decisions about employment</a:t>
            </a:r>
            <a:endParaRPr sz="3000"/>
          </a:p>
          <a:p>
            <a:pPr marL="914400" lvl="1" indent="-419100" algn="l" rtl="0">
              <a:lnSpc>
                <a:spcPct val="120000"/>
              </a:lnSpc>
              <a:spcBef>
                <a:spcPts val="0"/>
              </a:spcBef>
              <a:spcAft>
                <a:spcPts val="0"/>
              </a:spcAft>
              <a:buSzPts val="3000"/>
              <a:buChar char="○"/>
            </a:pPr>
            <a:r>
              <a:rPr lang="en-US" sz="3000"/>
              <a:t>Interactions of school leaders with librarians</a:t>
            </a:r>
            <a:endParaRPr sz="3000"/>
          </a:p>
          <a:p>
            <a:pPr marL="457200" lvl="0" indent="-419100" algn="l" rtl="0">
              <a:lnSpc>
                <a:spcPct val="120000"/>
              </a:lnSpc>
              <a:spcBef>
                <a:spcPts val="0"/>
              </a:spcBef>
              <a:spcAft>
                <a:spcPts val="0"/>
              </a:spcAft>
              <a:buSzPts val="3000"/>
              <a:buChar char="●"/>
            </a:pPr>
            <a:r>
              <a:rPr lang="en-US" sz="3000"/>
              <a:t>SLIDE website and data tools</a:t>
            </a:r>
            <a:endParaRPr sz="3000"/>
          </a:p>
          <a:p>
            <a:pPr marL="457200" lvl="0" indent="-419100" algn="l" rtl="0">
              <a:lnSpc>
                <a:spcPct val="120000"/>
              </a:lnSpc>
              <a:spcBef>
                <a:spcPts val="0"/>
              </a:spcBef>
              <a:spcAft>
                <a:spcPts val="0"/>
              </a:spcAft>
              <a:buSzPts val="3000"/>
              <a:buChar char="●"/>
            </a:pPr>
            <a:r>
              <a:rPr lang="en-US" sz="3000"/>
              <a:t>Q&amp;A about “Voices” findings</a:t>
            </a:r>
            <a:endParaRPr sz="3000"/>
          </a:p>
        </p:txBody>
      </p:sp>
      <p:sp>
        <p:nvSpPr>
          <p:cNvPr id="189" name="Google Shape;189;p3"/>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1900"/>
              <a:buNone/>
            </a:pPr>
            <a:fld id="{00000000-1234-1234-1234-123412341234}" type="slidenum">
              <a:rPr lang="en-US" sz="1900">
                <a:solidFill>
                  <a:schemeClr val="accent2"/>
                </a:solidFill>
              </a:rPr>
              <a:t>2</a:t>
            </a:fld>
            <a:endParaRPr sz="190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5"/>
        <p:cNvGrpSpPr/>
        <p:nvPr/>
      </p:nvGrpSpPr>
      <p:grpSpPr>
        <a:xfrm>
          <a:off x="0" y="0"/>
          <a:ext cx="0" cy="0"/>
          <a:chOff x="0" y="0"/>
          <a:chExt cx="0" cy="0"/>
        </a:xfrm>
      </p:grpSpPr>
      <p:sp>
        <p:nvSpPr>
          <p:cNvPr id="376" name="Google Shape;376;p8"/>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7" name="Google Shape;377;p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8" name="Google Shape;378;p8"/>
          <p:cNvSpPr/>
          <p:nvPr/>
        </p:nvSpPr>
        <p:spPr>
          <a:xfrm>
            <a:off x="-11275" y="0"/>
            <a:ext cx="5192874" cy="6858000"/>
          </a:xfrm>
          <a:prstGeom prst="rect">
            <a:avLst/>
          </a:prstGeom>
          <a:solidFill>
            <a:schemeClr val="accent2">
              <a:alpha val="8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8"/>
          <p:cNvSpPr/>
          <p:nvPr/>
        </p:nvSpPr>
        <p:spPr>
          <a:xfrm>
            <a:off x="0" y="0"/>
            <a:ext cx="4038600" cy="6172200"/>
          </a:xfrm>
          <a:custGeom>
            <a:avLst/>
            <a:gdLst/>
            <a:ahLst/>
            <a:cxnLst/>
            <a:rect l="l" t="t" r="r" b="b"/>
            <a:pathLst>
              <a:path w="4038600" h="6172200" extrusionOk="0">
                <a:moveTo>
                  <a:pt x="0" y="0"/>
                </a:moveTo>
                <a:lnTo>
                  <a:pt x="4038600" y="0"/>
                </a:lnTo>
                <a:lnTo>
                  <a:pt x="4038600" y="2741245"/>
                </a:lnTo>
                <a:lnTo>
                  <a:pt x="4038600" y="2765067"/>
                </a:lnTo>
                <a:lnTo>
                  <a:pt x="4037397" y="2765067"/>
                </a:lnTo>
                <a:lnTo>
                  <a:pt x="4020887" y="3092040"/>
                </a:lnTo>
                <a:cubicBezTo>
                  <a:pt x="3845187" y="4822120"/>
                  <a:pt x="2384080" y="6172200"/>
                  <a:pt x="607645" y="6172200"/>
                </a:cubicBezTo>
                <a:lnTo>
                  <a:pt x="453014" y="6168290"/>
                </a:lnTo>
                <a:lnTo>
                  <a:pt x="0" y="6168290"/>
                </a:lnTo>
                <a:close/>
              </a:path>
            </a:pathLst>
          </a:custGeom>
          <a:solidFill>
            <a:srgbClr val="003F79">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0" name="Google Shape;380;p8"/>
          <p:cNvSpPr/>
          <p:nvPr/>
        </p:nvSpPr>
        <p:spPr>
          <a:xfrm rot="5400000" flipH="1">
            <a:off x="407828" y="2084230"/>
            <a:ext cx="4354666" cy="5192873"/>
          </a:xfrm>
          <a:custGeom>
            <a:avLst/>
            <a:gdLst/>
            <a:ahLst/>
            <a:cxnLst/>
            <a:rect l="l" t="t" r="r" b="b"/>
            <a:pathLst>
              <a:path w="4354666" h="5192873" extrusionOk="0">
                <a:moveTo>
                  <a:pt x="4354666" y="3430955"/>
                </a:moveTo>
                <a:cubicBezTo>
                  <a:pt x="4354666" y="1654520"/>
                  <a:pt x="3004586" y="193413"/>
                  <a:pt x="1274506" y="17713"/>
                </a:cubicBezTo>
                <a:lnTo>
                  <a:pt x="947533" y="1203"/>
                </a:lnTo>
                <a:lnTo>
                  <a:pt x="947533" y="0"/>
                </a:lnTo>
                <a:lnTo>
                  <a:pt x="923711" y="0"/>
                </a:lnTo>
                <a:lnTo>
                  <a:pt x="0" y="0"/>
                </a:lnTo>
                <a:lnTo>
                  <a:pt x="0" y="5192873"/>
                </a:lnTo>
                <a:lnTo>
                  <a:pt x="4350756" y="5192873"/>
                </a:lnTo>
                <a:lnTo>
                  <a:pt x="4350756" y="3585586"/>
                </a:lnTo>
                <a:close/>
              </a:path>
            </a:pathLst>
          </a:custGeom>
          <a:solidFill>
            <a:srgbClr val="2D9B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p8"/>
          <p:cNvSpPr txBox="1">
            <a:spLocks noGrp="1"/>
          </p:cNvSpPr>
          <p:nvPr>
            <p:ph type="title"/>
          </p:nvPr>
        </p:nvSpPr>
        <p:spPr>
          <a:xfrm>
            <a:off x="206000" y="685800"/>
            <a:ext cx="4865700" cy="483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F79"/>
              </a:buClr>
              <a:buSzPts val="4000"/>
              <a:buFont typeface="Abril Fatface"/>
              <a:buNone/>
            </a:pPr>
            <a:r>
              <a:rPr lang="en-US" sz="2600">
                <a:solidFill>
                  <a:srgbClr val="FFFFFF"/>
                </a:solidFill>
              </a:rPr>
              <a:t>SLIDE Data Tools</a:t>
            </a:r>
            <a:endParaRPr sz="2600">
              <a:solidFill>
                <a:srgbClr val="FFFFFF"/>
              </a:solidFill>
            </a:endParaRPr>
          </a:p>
          <a:p>
            <a:pPr marL="0" lvl="0" indent="0" algn="l" rtl="0">
              <a:lnSpc>
                <a:spcPct val="100000"/>
              </a:lnSpc>
              <a:spcBef>
                <a:spcPts val="0"/>
              </a:spcBef>
              <a:spcAft>
                <a:spcPts val="0"/>
              </a:spcAft>
              <a:buClr>
                <a:srgbClr val="003F79"/>
              </a:buClr>
              <a:buSzPts val="4000"/>
              <a:buFont typeface="Abril Fatface"/>
              <a:buNone/>
            </a:pPr>
            <a:endParaRPr sz="2600">
              <a:solidFill>
                <a:srgbClr val="FFFFFF"/>
              </a:solidFill>
            </a:endParaRPr>
          </a:p>
          <a:p>
            <a:pPr marL="0" lvl="0" indent="0" algn="l" rtl="0">
              <a:lnSpc>
                <a:spcPct val="100000"/>
              </a:lnSpc>
              <a:spcBef>
                <a:spcPts val="0"/>
              </a:spcBef>
              <a:spcAft>
                <a:spcPts val="0"/>
              </a:spcAft>
              <a:buClr>
                <a:srgbClr val="003F79"/>
              </a:buClr>
              <a:buSzPts val="4000"/>
              <a:buFont typeface="Abril Fatface"/>
              <a:buNone/>
            </a:pPr>
            <a:r>
              <a:rPr lang="en-US" sz="2600">
                <a:solidFill>
                  <a:srgbClr val="FFFFFF"/>
                </a:solidFill>
              </a:rPr>
              <a:t>https://libslide.org/data-tools/</a:t>
            </a:r>
            <a:endParaRPr sz="2600">
              <a:solidFill>
                <a:srgbClr val="FFFFFF"/>
              </a:solidFill>
            </a:endParaRPr>
          </a:p>
        </p:txBody>
      </p:sp>
      <p:sp>
        <p:nvSpPr>
          <p:cNvPr id="382" name="Google Shape;382;p8"/>
          <p:cNvSpPr txBox="1">
            <a:spLocks noGrp="1"/>
          </p:cNvSpPr>
          <p:nvPr>
            <p:ph type="body" idx="1"/>
          </p:nvPr>
        </p:nvSpPr>
        <p:spPr>
          <a:xfrm>
            <a:off x="6096000" y="685800"/>
            <a:ext cx="5192874" cy="5491163"/>
          </a:xfrm>
          <a:prstGeom prst="rect">
            <a:avLst/>
          </a:prstGeom>
          <a:noFill/>
          <a:ln>
            <a:noFill/>
          </a:ln>
        </p:spPr>
        <p:txBody>
          <a:bodyPr spcFirstLastPara="1" wrap="square" lIns="91425" tIns="45700" rIns="91425" bIns="45700" anchor="ctr" anchorCtr="0">
            <a:normAutofit/>
          </a:bodyPr>
          <a:lstStyle/>
          <a:p>
            <a:pPr marL="0" lvl="0" indent="114300" algn="l" rtl="0">
              <a:lnSpc>
                <a:spcPct val="120000"/>
              </a:lnSpc>
              <a:spcBef>
                <a:spcPts val="0"/>
              </a:spcBef>
              <a:spcAft>
                <a:spcPts val="0"/>
              </a:spcAft>
              <a:buSzPts val="1800"/>
              <a:buFont typeface="Arial"/>
              <a:buNone/>
            </a:pPr>
            <a:endParaRPr/>
          </a:p>
        </p:txBody>
      </p:sp>
      <p:sp>
        <p:nvSpPr>
          <p:cNvPr id="383" name="Google Shape;383;p8"/>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1900"/>
              <a:buNone/>
            </a:pPr>
            <a:fld id="{00000000-1234-1234-1234-123412341234}" type="slidenum">
              <a:rPr lang="en-US" sz="1900">
                <a:solidFill>
                  <a:schemeClr val="accent2"/>
                </a:solidFill>
              </a:rPr>
              <a:t>20</a:t>
            </a:fld>
            <a:endParaRPr sz="1900">
              <a:solidFill>
                <a:schemeClr val="accent2"/>
              </a:solidFill>
            </a:endParaRPr>
          </a:p>
        </p:txBody>
      </p:sp>
      <p:pic>
        <p:nvPicPr>
          <p:cNvPr id="384" name="Google Shape;384;p8"/>
          <p:cNvPicPr preferRelativeResize="0"/>
          <p:nvPr/>
        </p:nvPicPr>
        <p:blipFill rotWithShape="1">
          <a:blip r:embed="rId3">
            <a:alphaModFix/>
          </a:blip>
          <a:srcRect/>
          <a:stretch/>
        </p:blipFill>
        <p:spPr>
          <a:xfrm>
            <a:off x="5181600" y="0"/>
            <a:ext cx="7015300" cy="6858000"/>
          </a:xfrm>
          <a:prstGeom prst="rect">
            <a:avLst/>
          </a:prstGeom>
          <a:solidFill>
            <a:schemeClr val="lt2"/>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8"/>
        <p:cNvGrpSpPr/>
        <p:nvPr/>
      </p:nvGrpSpPr>
      <p:grpSpPr>
        <a:xfrm>
          <a:off x="0" y="0"/>
          <a:ext cx="0" cy="0"/>
          <a:chOff x="0" y="0"/>
          <a:chExt cx="0" cy="0"/>
        </a:xfrm>
      </p:grpSpPr>
      <p:sp>
        <p:nvSpPr>
          <p:cNvPr id="389" name="Google Shape;389;p5"/>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p5"/>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p5"/>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p5"/>
          <p:cNvSpPr/>
          <p:nvPr/>
        </p:nvSpPr>
        <p:spPr>
          <a:xfrm>
            <a:off x="0" y="0"/>
            <a:ext cx="4267201" cy="6858000"/>
          </a:xfrm>
          <a:custGeom>
            <a:avLst/>
            <a:gdLst/>
            <a:ahLst/>
            <a:cxnLst/>
            <a:rect l="l" t="t" r="r" b="b"/>
            <a:pathLst>
              <a:path w="4267201" h="6858000" extrusionOk="0">
                <a:moveTo>
                  <a:pt x="0" y="0"/>
                </a:moveTo>
                <a:lnTo>
                  <a:pt x="4267201" y="0"/>
                </a:lnTo>
                <a:lnTo>
                  <a:pt x="4267201" y="1397000"/>
                </a:lnTo>
                <a:lnTo>
                  <a:pt x="4267201" y="1600200"/>
                </a:lnTo>
                <a:lnTo>
                  <a:pt x="4267201" y="4205703"/>
                </a:lnTo>
                <a:lnTo>
                  <a:pt x="4265081" y="4250752"/>
                </a:lnTo>
                <a:lnTo>
                  <a:pt x="4265081" y="4276165"/>
                </a:lnTo>
                <a:lnTo>
                  <a:pt x="4263877" y="4276165"/>
                </a:lnTo>
                <a:lnTo>
                  <a:pt x="4258654" y="4386466"/>
                </a:lnTo>
                <a:cubicBezTo>
                  <a:pt x="4135569" y="5679631"/>
                  <a:pt x="3110552" y="6709825"/>
                  <a:pt x="1819737" y="6840915"/>
                </a:cubicBezTo>
                <a:lnTo>
                  <a:pt x="1553968" y="6854335"/>
                </a:lnTo>
                <a:lnTo>
                  <a:pt x="1553968" y="6858000"/>
                </a:lnTo>
                <a:lnTo>
                  <a:pt x="0" y="6858000"/>
                </a:lnTo>
                <a:close/>
              </a:path>
            </a:pathLst>
          </a:custGeom>
          <a:solidFill>
            <a:srgbClr val="003F79">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3" name="Google Shape;393;p5"/>
          <p:cNvSpPr/>
          <p:nvPr/>
        </p:nvSpPr>
        <p:spPr>
          <a:xfrm>
            <a:off x="0" y="2308254"/>
            <a:ext cx="12192000" cy="4549747"/>
          </a:xfrm>
          <a:custGeom>
            <a:avLst/>
            <a:gdLst/>
            <a:ahLst/>
            <a:cxnLst/>
            <a:rect l="l" t="t" r="r" b="b"/>
            <a:pathLst>
              <a:path w="12192000" h="4549747" extrusionOk="0">
                <a:moveTo>
                  <a:pt x="0" y="0"/>
                </a:moveTo>
                <a:lnTo>
                  <a:pt x="4679" y="0"/>
                </a:lnTo>
                <a:lnTo>
                  <a:pt x="18887" y="281361"/>
                </a:lnTo>
                <a:cubicBezTo>
                  <a:pt x="206220" y="2126001"/>
                  <a:pt x="1764077" y="3565479"/>
                  <a:pt x="3658142" y="3565479"/>
                </a:cubicBezTo>
                <a:lnTo>
                  <a:pt x="3758325" y="3562945"/>
                </a:lnTo>
                <a:lnTo>
                  <a:pt x="3758325" y="3565479"/>
                </a:lnTo>
                <a:lnTo>
                  <a:pt x="11844593" y="3565479"/>
                </a:lnTo>
                <a:lnTo>
                  <a:pt x="11844593" y="3565476"/>
                </a:lnTo>
                <a:lnTo>
                  <a:pt x="12192000" y="3565476"/>
                </a:lnTo>
                <a:lnTo>
                  <a:pt x="12192000" y="4417168"/>
                </a:lnTo>
                <a:lnTo>
                  <a:pt x="12192000" y="4549747"/>
                </a:lnTo>
                <a:lnTo>
                  <a:pt x="0" y="4549747"/>
                </a:lnTo>
                <a:close/>
              </a:path>
            </a:pathLst>
          </a:custGeom>
          <a:solidFill>
            <a:srgbClr val="2D9B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p5"/>
          <p:cNvSpPr txBox="1">
            <a:spLocks noGrp="1"/>
          </p:cNvSpPr>
          <p:nvPr>
            <p:ph type="title"/>
          </p:nvPr>
        </p:nvSpPr>
        <p:spPr>
          <a:xfrm>
            <a:off x="243675" y="600025"/>
            <a:ext cx="5234700" cy="131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F79"/>
              </a:buClr>
              <a:buSzPts val="4000"/>
              <a:buFont typeface="Abril Fatface"/>
              <a:buNone/>
            </a:pPr>
            <a:r>
              <a:rPr lang="en-US" sz="4000">
                <a:solidFill>
                  <a:srgbClr val="FFFFFF"/>
                </a:solidFill>
              </a:rPr>
              <a:t>District profile</a:t>
            </a:r>
            <a:endParaRPr sz="4000">
              <a:solidFill>
                <a:srgbClr val="FFFFFF"/>
              </a:solidFill>
            </a:endParaRPr>
          </a:p>
        </p:txBody>
      </p:sp>
      <p:sp>
        <p:nvSpPr>
          <p:cNvPr id="395" name="Google Shape;395;p5"/>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1900"/>
              <a:buNone/>
            </a:pPr>
            <a:fld id="{00000000-1234-1234-1234-123412341234}" type="slidenum">
              <a:rPr lang="en-US" sz="1900">
                <a:solidFill>
                  <a:srgbClr val="FFFFFF"/>
                </a:solidFill>
              </a:rPr>
              <a:t>21</a:t>
            </a:fld>
            <a:endParaRPr sz="1900">
              <a:solidFill>
                <a:srgbClr val="FFFFFF"/>
              </a:solidFill>
            </a:endParaRPr>
          </a:p>
        </p:txBody>
      </p:sp>
      <p:pic>
        <p:nvPicPr>
          <p:cNvPr id="396" name="Google Shape;396;p5"/>
          <p:cNvPicPr preferRelativeResize="0"/>
          <p:nvPr/>
        </p:nvPicPr>
        <p:blipFill rotWithShape="1">
          <a:blip r:embed="rId3">
            <a:alphaModFix/>
          </a:blip>
          <a:srcRect/>
          <a:stretch/>
        </p:blipFill>
        <p:spPr>
          <a:xfrm>
            <a:off x="107587" y="2862333"/>
            <a:ext cx="6248400" cy="3924300"/>
          </a:xfrm>
          <a:prstGeom prst="rect">
            <a:avLst/>
          </a:prstGeom>
          <a:noFill/>
          <a:ln>
            <a:noFill/>
          </a:ln>
        </p:spPr>
      </p:pic>
      <p:pic>
        <p:nvPicPr>
          <p:cNvPr id="397" name="Google Shape;397;p5"/>
          <p:cNvPicPr preferRelativeResize="0"/>
          <p:nvPr/>
        </p:nvPicPr>
        <p:blipFill rotWithShape="1">
          <a:blip r:embed="rId4">
            <a:alphaModFix/>
          </a:blip>
          <a:srcRect/>
          <a:stretch/>
        </p:blipFill>
        <p:spPr>
          <a:xfrm>
            <a:off x="6515662" y="29175"/>
            <a:ext cx="5613776" cy="6799649"/>
          </a:xfrm>
          <a:prstGeom prst="rect">
            <a:avLst/>
          </a:prstGeom>
          <a:solidFill>
            <a:schemeClr val="accent2"/>
          </a:solidFill>
          <a:ln>
            <a:noFill/>
          </a:ln>
        </p:spPr>
      </p:pic>
      <p:sp>
        <p:nvSpPr>
          <p:cNvPr id="398" name="Google Shape;398;p5"/>
          <p:cNvSpPr txBox="1"/>
          <p:nvPr/>
        </p:nvSpPr>
        <p:spPr>
          <a:xfrm>
            <a:off x="243675" y="1911925"/>
            <a:ext cx="4133700" cy="6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solidFill>
                  <a:srgbClr val="F4F2EC"/>
                </a:solidFill>
              </a:rPr>
              <a:t>https://libslide.org/district-profiles/</a:t>
            </a:r>
            <a:endParaRPr sz="2000">
              <a:solidFill>
                <a:srgbClr val="F4F2EC"/>
              </a:solidFill>
            </a:endParaRPr>
          </a:p>
          <a:p>
            <a:pPr marL="0" lvl="0" indent="0" algn="l" rtl="0">
              <a:spcBef>
                <a:spcPts val="0"/>
              </a:spcBef>
              <a:spcAft>
                <a:spcPts val="0"/>
              </a:spcAft>
              <a:buNone/>
            </a:pPr>
            <a:endParaRPr sz="20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3"/>
          <p:cNvSpPr txBox="1">
            <a:spLocks noGrp="1"/>
          </p:cNvSpPr>
          <p:nvPr>
            <p:ph type="title"/>
          </p:nvPr>
        </p:nvSpPr>
        <p:spPr>
          <a:xfrm>
            <a:off x="1371598" y="369277"/>
            <a:ext cx="9590215" cy="17085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F79"/>
              </a:buClr>
              <a:buSzPts val="3600"/>
              <a:buFont typeface="Abril Fatface"/>
              <a:buNone/>
            </a:pPr>
            <a:r>
              <a:rPr lang="en-US"/>
              <a:t>Your Take on “Voices” Findings</a:t>
            </a:r>
            <a:endParaRPr/>
          </a:p>
        </p:txBody>
      </p:sp>
      <p:sp>
        <p:nvSpPr>
          <p:cNvPr id="405" name="Google Shape;405;p13"/>
          <p:cNvSpPr txBox="1">
            <a:spLocks noGrp="1"/>
          </p:cNvSpPr>
          <p:nvPr>
            <p:ph type="body" idx="1"/>
          </p:nvPr>
        </p:nvSpPr>
        <p:spPr>
          <a:xfrm>
            <a:off x="1365800" y="2423775"/>
            <a:ext cx="10618200" cy="4060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600"/>
              </a:spcBef>
              <a:spcAft>
                <a:spcPts val="0"/>
              </a:spcAft>
              <a:buSzPts val="2600"/>
              <a:buChar char="•"/>
            </a:pPr>
            <a:r>
              <a:rPr lang="en-US" sz="2600"/>
              <a:t>Based on your experience, are there other major decision factors? </a:t>
            </a:r>
            <a:endParaRPr sz="2600"/>
          </a:p>
          <a:p>
            <a:pPr marL="457200" lvl="0" indent="0" algn="l" rtl="0">
              <a:lnSpc>
                <a:spcPct val="115000"/>
              </a:lnSpc>
              <a:spcBef>
                <a:spcPts val="600"/>
              </a:spcBef>
              <a:spcAft>
                <a:spcPts val="0"/>
              </a:spcAft>
              <a:buNone/>
            </a:pPr>
            <a:endParaRPr sz="2600"/>
          </a:p>
          <a:p>
            <a:pPr marL="457200" lvl="0" indent="-393700" algn="l" rtl="0">
              <a:lnSpc>
                <a:spcPct val="115000"/>
              </a:lnSpc>
              <a:spcBef>
                <a:spcPts val="600"/>
              </a:spcBef>
              <a:spcAft>
                <a:spcPts val="0"/>
              </a:spcAft>
              <a:buSzPts val="2600"/>
              <a:buChar char="•"/>
            </a:pPr>
            <a:r>
              <a:rPr lang="en-US" sz="2600"/>
              <a:t>What might you do differently based on these findings?</a:t>
            </a:r>
            <a:endParaRPr sz="2600"/>
          </a:p>
          <a:p>
            <a:pPr marL="457200" lvl="0" indent="0" algn="l" rtl="0">
              <a:lnSpc>
                <a:spcPct val="115000"/>
              </a:lnSpc>
              <a:spcBef>
                <a:spcPts val="600"/>
              </a:spcBef>
              <a:spcAft>
                <a:spcPts val="0"/>
              </a:spcAft>
              <a:buNone/>
            </a:pPr>
            <a:endParaRPr sz="2600"/>
          </a:p>
          <a:p>
            <a:pPr marL="457200" lvl="0" indent="-393700" algn="l" rtl="0">
              <a:lnSpc>
                <a:spcPct val="115000"/>
              </a:lnSpc>
              <a:spcBef>
                <a:spcPts val="600"/>
              </a:spcBef>
              <a:spcAft>
                <a:spcPts val="0"/>
              </a:spcAft>
              <a:buSzPts val="2600"/>
              <a:buChar char="•"/>
            </a:pPr>
            <a:r>
              <a:rPr lang="en-US" sz="2600"/>
              <a:t>How might these findings inform school library advocacy?</a:t>
            </a:r>
            <a:endParaRPr sz="2600"/>
          </a:p>
          <a:p>
            <a:pPr marL="0" lvl="0" indent="0" algn="l" rtl="0">
              <a:lnSpc>
                <a:spcPct val="115000"/>
              </a:lnSpc>
              <a:spcBef>
                <a:spcPts val="600"/>
              </a:spcBef>
              <a:spcAft>
                <a:spcPts val="0"/>
              </a:spcAft>
              <a:buNone/>
            </a:pPr>
            <a:endParaRPr sz="2600"/>
          </a:p>
        </p:txBody>
      </p:sp>
      <p:sp>
        <p:nvSpPr>
          <p:cNvPr id="406" name="Google Shape;406;p13"/>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sz="1600"/>
              <a:t>22</a:t>
            </a:fld>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11"/>
        <p:cNvGrpSpPr/>
        <p:nvPr/>
      </p:nvGrpSpPr>
      <p:grpSpPr>
        <a:xfrm>
          <a:off x="0" y="0"/>
          <a:ext cx="0" cy="0"/>
          <a:chOff x="0" y="0"/>
          <a:chExt cx="0" cy="0"/>
        </a:xfrm>
      </p:grpSpPr>
      <p:sp>
        <p:nvSpPr>
          <p:cNvPr id="412" name="Google Shape;412;p18"/>
          <p:cNvSpPr txBox="1">
            <a:spLocks noGrp="1"/>
          </p:cNvSpPr>
          <p:nvPr>
            <p:ph type="title"/>
          </p:nvPr>
        </p:nvSpPr>
        <p:spPr>
          <a:xfrm>
            <a:off x="1371597" y="1088211"/>
            <a:ext cx="4602483" cy="48960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4800"/>
              <a:buFont typeface="Abril Fatface"/>
              <a:buNone/>
            </a:pPr>
            <a:r>
              <a:rPr lang="en-US" i="1"/>
              <a:t>Thank you</a:t>
            </a:r>
            <a:endParaRPr i="1"/>
          </a:p>
        </p:txBody>
      </p:sp>
      <p:sp>
        <p:nvSpPr>
          <p:cNvPr id="413" name="Google Shape;413;p18"/>
          <p:cNvSpPr txBox="1">
            <a:spLocks noGrp="1"/>
          </p:cNvSpPr>
          <p:nvPr>
            <p:ph type="body" idx="1"/>
          </p:nvPr>
        </p:nvSpPr>
        <p:spPr>
          <a:xfrm>
            <a:off x="6324600" y="1088200"/>
            <a:ext cx="5727000" cy="4894800"/>
          </a:xfrm>
          <a:prstGeom prst="rect">
            <a:avLst/>
          </a:prstGeom>
          <a:noFill/>
          <a:ln>
            <a:noFill/>
          </a:ln>
        </p:spPr>
        <p:txBody>
          <a:bodyPr spcFirstLastPara="1" wrap="square" lIns="91425" tIns="45700" rIns="91425" bIns="45700" anchor="ctr" anchorCtr="0">
            <a:normAutofit/>
          </a:bodyPr>
          <a:lstStyle/>
          <a:p>
            <a:pPr marL="0" lvl="0" indent="0" algn="l" rtl="0">
              <a:spcBef>
                <a:spcPts val="600"/>
              </a:spcBef>
              <a:spcAft>
                <a:spcPts val="0"/>
              </a:spcAft>
              <a:buSzPts val="1100"/>
              <a:buNone/>
            </a:pPr>
            <a:r>
              <a:rPr lang="en-US" sz="3000"/>
              <a:t>Questions?</a:t>
            </a:r>
            <a:endParaRPr sz="3000"/>
          </a:p>
          <a:p>
            <a:pPr marL="0" lvl="0" indent="0" algn="l" rtl="0">
              <a:spcBef>
                <a:spcPts val="600"/>
              </a:spcBef>
              <a:spcAft>
                <a:spcPts val="0"/>
              </a:spcAft>
              <a:buClr>
                <a:schemeClr val="dk1"/>
              </a:buClr>
              <a:buSzPts val="1100"/>
              <a:buFont typeface="Arial"/>
              <a:buNone/>
            </a:pPr>
            <a:r>
              <a:rPr lang="en-US" sz="3000"/>
              <a:t>dkachel@antioch.edu</a:t>
            </a:r>
            <a:endParaRPr sz="3000"/>
          </a:p>
          <a:p>
            <a:pPr marL="0" lvl="0" indent="0" algn="l" rtl="0">
              <a:lnSpc>
                <a:spcPct val="120000"/>
              </a:lnSpc>
              <a:spcBef>
                <a:spcPts val="600"/>
              </a:spcBef>
              <a:spcAft>
                <a:spcPts val="0"/>
              </a:spcAft>
              <a:buSzPts val="1800"/>
              <a:buNone/>
            </a:pPr>
            <a:r>
              <a:rPr lang="en-US" sz="3000"/>
              <a:t>keithlance@comcast.net</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4"/>
        <p:cNvGrpSpPr/>
        <p:nvPr/>
      </p:nvGrpSpPr>
      <p:grpSpPr>
        <a:xfrm>
          <a:off x="0" y="0"/>
          <a:ext cx="0" cy="0"/>
          <a:chOff x="0" y="0"/>
          <a:chExt cx="0" cy="0"/>
        </a:xfrm>
      </p:grpSpPr>
      <p:sp>
        <p:nvSpPr>
          <p:cNvPr id="195" name="Google Shape;195;p2"/>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2"/>
          <p:cNvSpPr/>
          <p:nvPr/>
        </p:nvSpPr>
        <p:spPr>
          <a:xfrm>
            <a:off x="-10288" y="0"/>
            <a:ext cx="7875323" cy="685323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2"/>
          <p:cNvSpPr/>
          <p:nvPr/>
        </p:nvSpPr>
        <p:spPr>
          <a:xfrm rot="10800000">
            <a:off x="468624" y="0"/>
            <a:ext cx="7351628" cy="6858000"/>
          </a:xfrm>
          <a:custGeom>
            <a:avLst/>
            <a:gdLst/>
            <a:ahLst/>
            <a:cxnLst/>
            <a:rect l="l" t="t" r="r" b="b"/>
            <a:pathLst>
              <a:path w="7351628" h="6858000" extrusionOk="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rgbClr val="003F79">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p2"/>
          <p:cNvSpPr txBox="1">
            <a:spLocks noGrp="1"/>
          </p:cNvSpPr>
          <p:nvPr>
            <p:ph type="title"/>
          </p:nvPr>
        </p:nvSpPr>
        <p:spPr>
          <a:xfrm>
            <a:off x="287326" y="685800"/>
            <a:ext cx="3274800" cy="5486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4000"/>
              <a:buFont typeface="Abril Fatface"/>
              <a:buNone/>
            </a:pPr>
            <a:r>
              <a:rPr lang="en-US" sz="4000" dirty="0">
                <a:solidFill>
                  <a:srgbClr val="FFFFFF"/>
                </a:solidFill>
              </a:rPr>
              <a:t>About SLIDE</a:t>
            </a:r>
            <a:endParaRPr dirty="0"/>
          </a:p>
        </p:txBody>
      </p:sp>
      <p:sp>
        <p:nvSpPr>
          <p:cNvPr id="200" name="Google Shape;200;p2"/>
          <p:cNvSpPr/>
          <p:nvPr/>
        </p:nvSpPr>
        <p:spPr>
          <a:xfrm rot="10800000">
            <a:off x="3904573" y="0"/>
            <a:ext cx="5963231" cy="6861910"/>
          </a:xfrm>
          <a:custGeom>
            <a:avLst/>
            <a:gdLst/>
            <a:ahLst/>
            <a:cxnLst/>
            <a:rect l="l" t="t" r="r" b="b"/>
            <a:pathLst>
              <a:path w="5963231" h="6861910" extrusionOk="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p2"/>
          <p:cNvSpPr txBox="1">
            <a:spLocks noGrp="1"/>
          </p:cNvSpPr>
          <p:nvPr>
            <p:ph type="body" idx="1"/>
          </p:nvPr>
        </p:nvSpPr>
        <p:spPr>
          <a:xfrm>
            <a:off x="4535575" y="822300"/>
            <a:ext cx="7351500" cy="549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600" b="1">
                <a:solidFill>
                  <a:schemeClr val="dk1"/>
                </a:solidFill>
                <a:latin typeface="Abril Fatface"/>
                <a:ea typeface="Abril Fatface"/>
                <a:cs typeface="Abril Fatface"/>
                <a:sym typeface="Abril Fatface"/>
              </a:rPr>
              <a:t>SLIDE</a:t>
            </a:r>
            <a:endParaRPr sz="2600" b="1">
              <a:solidFill>
                <a:schemeClr val="dk1"/>
              </a:solidFill>
              <a:latin typeface="Abril Fatface"/>
              <a:ea typeface="Abril Fatface"/>
              <a:cs typeface="Abril Fatface"/>
              <a:sym typeface="Abril Fatface"/>
            </a:endParaRPr>
          </a:p>
          <a:p>
            <a:pPr marL="0" lvl="0" indent="0" algn="ctr" rtl="0">
              <a:lnSpc>
                <a:spcPct val="100000"/>
              </a:lnSpc>
              <a:spcBef>
                <a:spcPts val="0"/>
              </a:spcBef>
              <a:spcAft>
                <a:spcPts val="0"/>
              </a:spcAft>
              <a:buSzPts val="1800"/>
              <a:buNone/>
            </a:pPr>
            <a:endParaRPr sz="1400" b="1">
              <a:solidFill>
                <a:schemeClr val="dk1"/>
              </a:solidFill>
            </a:endParaRPr>
          </a:p>
          <a:p>
            <a:pPr marL="0" lvl="0" indent="0" algn="ctr" rtl="0">
              <a:lnSpc>
                <a:spcPct val="100000"/>
              </a:lnSpc>
              <a:spcBef>
                <a:spcPts val="0"/>
              </a:spcBef>
              <a:spcAft>
                <a:spcPts val="0"/>
              </a:spcAft>
              <a:buSzPts val="1800"/>
              <a:buNone/>
            </a:pPr>
            <a:r>
              <a:rPr lang="en-US" sz="2000" b="1">
                <a:solidFill>
                  <a:schemeClr val="dk1"/>
                </a:solidFill>
                <a:latin typeface="Abril Fatface"/>
                <a:ea typeface="Abril Fatface"/>
                <a:cs typeface="Abril Fatface"/>
                <a:sym typeface="Abril Fatface"/>
              </a:rPr>
              <a:t>The School Librarian Investigation: </a:t>
            </a:r>
            <a:endParaRPr sz="2000" b="1">
              <a:solidFill>
                <a:schemeClr val="dk1"/>
              </a:solidFill>
              <a:latin typeface="Abril Fatface"/>
              <a:ea typeface="Abril Fatface"/>
              <a:cs typeface="Abril Fatface"/>
              <a:sym typeface="Abril Fatface"/>
            </a:endParaRPr>
          </a:p>
          <a:p>
            <a:pPr marL="0" lvl="0" indent="0" algn="ctr" rtl="0">
              <a:lnSpc>
                <a:spcPct val="100000"/>
              </a:lnSpc>
              <a:spcBef>
                <a:spcPts val="0"/>
              </a:spcBef>
              <a:spcAft>
                <a:spcPts val="0"/>
              </a:spcAft>
              <a:buSzPts val="1800"/>
              <a:buNone/>
            </a:pPr>
            <a:r>
              <a:rPr lang="en-US" sz="2000" b="1">
                <a:solidFill>
                  <a:schemeClr val="dk1"/>
                </a:solidFill>
                <a:latin typeface="Abril Fatface"/>
                <a:ea typeface="Abril Fatface"/>
                <a:cs typeface="Abril Fatface"/>
                <a:sym typeface="Abril Fatface"/>
              </a:rPr>
              <a:t>Decline or Evolution?</a:t>
            </a:r>
            <a:endParaRPr sz="2000" b="1">
              <a:solidFill>
                <a:schemeClr val="dk1"/>
              </a:solidFill>
              <a:latin typeface="Abril Fatface"/>
              <a:ea typeface="Abril Fatface"/>
              <a:cs typeface="Abril Fatface"/>
              <a:sym typeface="Abril Fatface"/>
            </a:endParaRPr>
          </a:p>
          <a:p>
            <a:pPr marL="0" lvl="0" indent="0" algn="l" rtl="0">
              <a:lnSpc>
                <a:spcPct val="100000"/>
              </a:lnSpc>
              <a:spcBef>
                <a:spcPts val="0"/>
              </a:spcBef>
              <a:spcAft>
                <a:spcPts val="0"/>
              </a:spcAft>
              <a:buSzPts val="1800"/>
              <a:buNone/>
            </a:pPr>
            <a:endParaRPr sz="900" b="1" i="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1400" b="1" i="1">
                <a:solidFill>
                  <a:schemeClr val="dk1"/>
                </a:solidFill>
              </a:rPr>
              <a:t>The SLIDE project was made possible in part by an</a:t>
            </a:r>
            <a:r>
              <a:rPr lang="en-US" sz="1400" b="1" i="1">
                <a:solidFill>
                  <a:schemeClr val="dk1"/>
                </a:solidFill>
                <a:uFill>
                  <a:noFill/>
                </a:uFill>
                <a:hlinkClick r:id="rId3">
                  <a:extLst>
                    <a:ext uri="{A12FA001-AC4F-418D-AE19-62706E023703}">
                      <ahyp:hlinkClr xmlns:ahyp="http://schemas.microsoft.com/office/drawing/2018/hyperlinkcolor" val="tx"/>
                    </a:ext>
                  </a:extLst>
                </a:hlinkClick>
              </a:rPr>
              <a:t> </a:t>
            </a:r>
            <a:endParaRPr/>
          </a:p>
          <a:p>
            <a:pPr marL="0" lvl="0" indent="0" algn="ctr" rtl="0">
              <a:lnSpc>
                <a:spcPct val="100000"/>
              </a:lnSpc>
              <a:spcBef>
                <a:spcPts val="0"/>
              </a:spcBef>
              <a:spcAft>
                <a:spcPts val="0"/>
              </a:spcAft>
              <a:buClr>
                <a:schemeClr val="dk1"/>
              </a:buClr>
              <a:buSzPts val="1100"/>
              <a:buFont typeface="Arial"/>
              <a:buNone/>
            </a:pPr>
            <a:r>
              <a:rPr lang="en-US" sz="1400" b="1" i="1" u="sng">
                <a:solidFill>
                  <a:schemeClr val="dk1"/>
                </a:solidFill>
                <a:hlinkClick r:id="rId3">
                  <a:extLst>
                    <a:ext uri="{A12FA001-AC4F-418D-AE19-62706E023703}">
                      <ahyp:hlinkClr xmlns:ahyp="http://schemas.microsoft.com/office/drawing/2018/hyperlinkcolor" val="tx"/>
                    </a:ext>
                  </a:extLst>
                </a:hlinkClick>
              </a:rPr>
              <a:t>Institute of Museum and Library Services</a:t>
            </a:r>
            <a:r>
              <a:rPr lang="en-US" sz="1400" b="1" i="1">
                <a:solidFill>
                  <a:schemeClr val="dk1"/>
                </a:solidFill>
              </a:rPr>
              <a:t> </a:t>
            </a:r>
            <a:endParaRPr sz="1400" b="1" i="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1400" b="1" i="1">
                <a:solidFill>
                  <a:schemeClr val="dk1"/>
                </a:solidFill>
              </a:rPr>
              <a:t>Laura Bush 21st Century Librarian Grant</a:t>
            </a:r>
            <a:r>
              <a:rPr lang="en-US" sz="1400" b="1" i="1">
                <a:solidFill>
                  <a:schemeClr val="dk1"/>
                </a:solidFill>
                <a:uFill>
                  <a:noFill/>
                </a:uFill>
                <a:hlinkClick r:id="rId4">
                  <a:extLst>
                    <a:ext uri="{A12FA001-AC4F-418D-AE19-62706E023703}">
                      <ahyp:hlinkClr xmlns:ahyp="http://schemas.microsoft.com/office/drawing/2018/hyperlinkcolor" val="tx"/>
                    </a:ext>
                  </a:extLst>
                </a:hlinkClick>
              </a:rPr>
              <a:t> </a:t>
            </a:r>
            <a:r>
              <a:rPr lang="en-US" sz="1400" b="1" i="1" u="sng">
                <a:solidFill>
                  <a:schemeClr val="dk1"/>
                </a:solidFill>
                <a:hlinkClick r:id="rId4">
                  <a:extLst>
                    <a:ext uri="{A12FA001-AC4F-418D-AE19-62706E023703}">
                      <ahyp:hlinkClr xmlns:ahyp="http://schemas.microsoft.com/office/drawing/2018/hyperlinkcolor" val="tx"/>
                    </a:ext>
                  </a:extLst>
                </a:hlinkClick>
              </a:rPr>
              <a:t>RE-246368-OLS-20</a:t>
            </a:r>
            <a:r>
              <a:rPr lang="en-US" sz="1400" b="1" i="1">
                <a:solidFill>
                  <a:schemeClr val="dk1"/>
                </a:solidFill>
              </a:rPr>
              <a:t>.</a:t>
            </a:r>
            <a:endParaRPr sz="1400" b="1" i="1">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1400" b="1" i="1">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1400" b="1" i="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2200" b="1">
                <a:solidFill>
                  <a:schemeClr val="dk1"/>
                </a:solidFill>
                <a:latin typeface="Abril Fatface"/>
                <a:ea typeface="Abril Fatface"/>
                <a:cs typeface="Abril Fatface"/>
                <a:sym typeface="Abril Fatface"/>
              </a:rPr>
              <a:t>T</a:t>
            </a:r>
            <a:r>
              <a:rPr lang="en-US" sz="2000" b="1">
                <a:solidFill>
                  <a:schemeClr val="dk1"/>
                </a:solidFill>
                <a:latin typeface="Abril Fatface"/>
                <a:ea typeface="Abril Fatface"/>
                <a:cs typeface="Abril Fatface"/>
                <a:sym typeface="Abril Fatface"/>
              </a:rPr>
              <a:t>he School Librarian Investigation:</a:t>
            </a:r>
            <a:endParaRPr sz="2000" b="1">
              <a:solidFill>
                <a:schemeClr val="dk1"/>
              </a:solidFill>
              <a:latin typeface="Abril Fatface"/>
              <a:ea typeface="Abril Fatface"/>
              <a:cs typeface="Abril Fatface"/>
              <a:sym typeface="Abril Fatface"/>
            </a:endParaRPr>
          </a:p>
          <a:p>
            <a:pPr marL="0" lvl="0" indent="0" algn="ctr" rtl="0">
              <a:lnSpc>
                <a:spcPct val="100000"/>
              </a:lnSpc>
              <a:spcBef>
                <a:spcPts val="0"/>
              </a:spcBef>
              <a:spcAft>
                <a:spcPts val="0"/>
              </a:spcAft>
              <a:buClr>
                <a:schemeClr val="dk1"/>
              </a:buClr>
              <a:buSzPts val="1100"/>
              <a:buFont typeface="Arial"/>
              <a:buNone/>
            </a:pPr>
            <a:r>
              <a:rPr lang="en-US" sz="2000" b="1">
                <a:solidFill>
                  <a:schemeClr val="dk1"/>
                </a:solidFill>
                <a:latin typeface="Abril Fatface"/>
                <a:ea typeface="Abril Fatface"/>
                <a:cs typeface="Abril Fatface"/>
                <a:sym typeface="Abril Fatface"/>
              </a:rPr>
              <a:t>Divergence &amp; Evolution</a:t>
            </a:r>
            <a:endParaRPr sz="2000" b="1">
              <a:solidFill>
                <a:schemeClr val="dk1"/>
              </a:solidFill>
              <a:latin typeface="Abril Fatface"/>
              <a:ea typeface="Abril Fatface"/>
              <a:cs typeface="Abril Fatface"/>
              <a:sym typeface="Abril Fatface"/>
            </a:endParaRPr>
          </a:p>
          <a:p>
            <a:pPr marL="0" lvl="0" indent="0" algn="ctr" rtl="0">
              <a:lnSpc>
                <a:spcPct val="100000"/>
              </a:lnSpc>
              <a:spcBef>
                <a:spcPts val="0"/>
              </a:spcBef>
              <a:spcAft>
                <a:spcPts val="0"/>
              </a:spcAft>
              <a:buClr>
                <a:schemeClr val="dk1"/>
              </a:buClr>
              <a:buSzPts val="1100"/>
              <a:buFont typeface="Arial"/>
              <a:buNone/>
            </a:pPr>
            <a:endParaRPr sz="800" b="1">
              <a:solidFill>
                <a:schemeClr val="dk1"/>
              </a:solidFill>
              <a:latin typeface="Abril Fatface"/>
              <a:ea typeface="Abril Fatface"/>
              <a:cs typeface="Abril Fatface"/>
              <a:sym typeface="Abril Fatface"/>
            </a:endParaRPr>
          </a:p>
          <a:p>
            <a:pPr marL="0" lvl="0" indent="0" algn="ctr" rtl="0">
              <a:lnSpc>
                <a:spcPct val="100000"/>
              </a:lnSpc>
              <a:spcBef>
                <a:spcPts val="0"/>
              </a:spcBef>
              <a:spcAft>
                <a:spcPts val="0"/>
              </a:spcAft>
              <a:buClr>
                <a:schemeClr val="dk1"/>
              </a:buClr>
              <a:buSzPts val="1100"/>
              <a:buFont typeface="Arial"/>
              <a:buNone/>
            </a:pPr>
            <a:r>
              <a:rPr lang="en-US" sz="1400" b="1" i="1">
                <a:solidFill>
                  <a:schemeClr val="dk1"/>
                </a:solidFill>
              </a:rPr>
              <a:t>The SLIDE project continues with the support of the </a:t>
            </a:r>
            <a:endParaRPr sz="1400" b="1" i="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1400" b="1" i="1">
                <a:solidFill>
                  <a:schemeClr val="dk1"/>
                </a:solidFill>
              </a:rPr>
              <a:t>School of Information at San Jose State University.</a:t>
            </a:r>
            <a:endParaRPr sz="1400" b="1" i="1">
              <a:solidFill>
                <a:schemeClr val="dk1"/>
              </a:solidFill>
            </a:endParaRPr>
          </a:p>
        </p:txBody>
      </p:sp>
      <p:sp>
        <p:nvSpPr>
          <p:cNvPr id="202" name="Google Shape;202;p2"/>
          <p:cNvSpPr txBox="1">
            <a:spLocks noGrp="1"/>
          </p:cNvSpPr>
          <p:nvPr>
            <p:ph type="sldNum" idx="12"/>
          </p:nvPr>
        </p:nvSpPr>
        <p:spPr>
          <a:xfrm>
            <a:off x="11391152" y="6434524"/>
            <a:ext cx="693261"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1900"/>
              <a:buNone/>
            </a:pPr>
            <a:fld id="{00000000-1234-1234-1234-123412341234}" type="slidenum">
              <a:rPr lang="en-US" sz="1900">
                <a:solidFill>
                  <a:schemeClr val="accent2"/>
                </a:solidFill>
              </a:rPr>
              <a:t>3</a:t>
            </a:fld>
            <a:endParaRPr sz="1900">
              <a:solidFill>
                <a:schemeClr val="accent2"/>
              </a:solidFill>
            </a:endParaRPr>
          </a:p>
        </p:txBody>
      </p:sp>
      <p:pic>
        <p:nvPicPr>
          <p:cNvPr id="203" name="Google Shape;203;p2"/>
          <p:cNvPicPr preferRelativeResize="0"/>
          <p:nvPr/>
        </p:nvPicPr>
        <p:blipFill rotWithShape="1">
          <a:blip r:embed="rId5">
            <a:alphaModFix/>
          </a:blip>
          <a:srcRect/>
          <a:stretch/>
        </p:blipFill>
        <p:spPr>
          <a:xfrm>
            <a:off x="5619525" y="685800"/>
            <a:ext cx="2533333" cy="1140000"/>
          </a:xfrm>
          <a:prstGeom prst="rect">
            <a:avLst/>
          </a:prstGeom>
          <a:noFill/>
          <a:ln>
            <a:noFill/>
          </a:ln>
        </p:spPr>
      </p:pic>
      <p:pic>
        <p:nvPicPr>
          <p:cNvPr id="204" name="Google Shape;204;p2"/>
          <p:cNvPicPr preferRelativeResize="0"/>
          <p:nvPr/>
        </p:nvPicPr>
        <p:blipFill rotWithShape="1">
          <a:blip r:embed="rId6">
            <a:alphaModFix/>
          </a:blip>
          <a:srcRect/>
          <a:stretch/>
        </p:blipFill>
        <p:spPr>
          <a:xfrm>
            <a:off x="9565888" y="822300"/>
            <a:ext cx="2204234" cy="867000"/>
          </a:xfrm>
          <a:prstGeom prst="rect">
            <a:avLst/>
          </a:prstGeom>
          <a:noFill/>
          <a:ln>
            <a:noFill/>
          </a:ln>
        </p:spPr>
      </p:pic>
      <p:pic>
        <p:nvPicPr>
          <p:cNvPr id="205" name="Google Shape;205;p2"/>
          <p:cNvPicPr preferRelativeResize="0"/>
          <p:nvPr/>
        </p:nvPicPr>
        <p:blipFill rotWithShape="1">
          <a:blip r:embed="rId7">
            <a:alphaModFix/>
          </a:blip>
          <a:srcRect/>
          <a:stretch/>
        </p:blipFill>
        <p:spPr>
          <a:xfrm>
            <a:off x="6096012" y="5738700"/>
            <a:ext cx="4529587" cy="86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a:spLocks noGrp="1"/>
          </p:cNvSpPr>
          <p:nvPr>
            <p:ph type="title"/>
          </p:nvPr>
        </p:nvSpPr>
        <p:spPr>
          <a:xfrm>
            <a:off x="1344475" y="339922"/>
            <a:ext cx="3710400" cy="1036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F79"/>
              </a:buClr>
              <a:buSzPts val="3600"/>
              <a:buFont typeface="Abril Fatface"/>
              <a:buNone/>
            </a:pPr>
            <a:r>
              <a:rPr lang="en-US"/>
              <a:t>Panelists</a:t>
            </a:r>
            <a:endParaRPr/>
          </a:p>
        </p:txBody>
      </p:sp>
      <p:sp>
        <p:nvSpPr>
          <p:cNvPr id="211" name="Google Shape;211;p4"/>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sz="1800"/>
              <a:t>4</a:t>
            </a:fld>
            <a:endParaRPr sz="2300"/>
          </a:p>
        </p:txBody>
      </p:sp>
      <p:sp>
        <p:nvSpPr>
          <p:cNvPr id="212" name="Google Shape;212;p4"/>
          <p:cNvSpPr txBox="1"/>
          <p:nvPr/>
        </p:nvSpPr>
        <p:spPr>
          <a:xfrm>
            <a:off x="352800" y="1345375"/>
            <a:ext cx="3000000" cy="867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SLIDE Project Director: </a:t>
            </a: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Debra E. Kachel</a:t>
            </a:r>
            <a:endParaRPr sz="2800" b="0" i="0" u="none" strike="noStrike" cap="none">
              <a:solidFill>
                <a:schemeClr val="dk1"/>
              </a:solidFill>
              <a:latin typeface="Arial"/>
              <a:ea typeface="Arial"/>
              <a:cs typeface="Arial"/>
              <a:sym typeface="Arial"/>
            </a:endParaRPr>
          </a:p>
        </p:txBody>
      </p:sp>
      <p:sp>
        <p:nvSpPr>
          <p:cNvPr id="213" name="Google Shape;213;p4"/>
          <p:cNvSpPr txBox="1"/>
          <p:nvPr/>
        </p:nvSpPr>
        <p:spPr>
          <a:xfrm>
            <a:off x="352800" y="2060875"/>
            <a:ext cx="43332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Affiliate Faculty, School of Education, School Library Media Endorsement Program,           Antioch University Seattle</a:t>
            </a:r>
            <a:endParaRPr sz="2000" b="0" i="0" u="none" strike="noStrike" cap="none" dirty="0">
              <a:solidFill>
                <a:schemeClr val="dk1"/>
              </a:solidFill>
              <a:latin typeface="Arial"/>
              <a:ea typeface="Arial"/>
              <a:cs typeface="Arial"/>
              <a:sym typeface="Arial"/>
            </a:endParaRPr>
          </a:p>
        </p:txBody>
      </p:sp>
      <p:pic>
        <p:nvPicPr>
          <p:cNvPr id="214" name="Google Shape;214;p4"/>
          <p:cNvPicPr preferRelativeResize="0"/>
          <p:nvPr/>
        </p:nvPicPr>
        <p:blipFill rotWithShape="1">
          <a:blip r:embed="rId3">
            <a:alphaModFix/>
          </a:blip>
          <a:srcRect/>
          <a:stretch/>
        </p:blipFill>
        <p:spPr>
          <a:xfrm>
            <a:off x="835676" y="3429000"/>
            <a:ext cx="2034225" cy="2251226"/>
          </a:xfrm>
          <a:prstGeom prst="rect">
            <a:avLst/>
          </a:prstGeom>
          <a:noFill/>
          <a:ln>
            <a:noFill/>
          </a:ln>
        </p:spPr>
      </p:pic>
      <p:sp>
        <p:nvSpPr>
          <p:cNvPr id="215" name="Google Shape;215;p4"/>
          <p:cNvSpPr txBox="1"/>
          <p:nvPr/>
        </p:nvSpPr>
        <p:spPr>
          <a:xfrm>
            <a:off x="4535100" y="1345375"/>
            <a:ext cx="3843600" cy="928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SLIDE Principal Investigator: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Keith Curry Lance, Ph.D.</a:t>
            </a:r>
            <a:endParaRPr sz="2000" b="0" i="0" u="none" strike="noStrike" cap="none">
              <a:solidFill>
                <a:schemeClr val="dk1"/>
              </a:solidFill>
              <a:latin typeface="Arial"/>
              <a:ea typeface="Arial"/>
              <a:cs typeface="Arial"/>
              <a:sym typeface="Arial"/>
            </a:endParaRPr>
          </a:p>
        </p:txBody>
      </p:sp>
      <p:sp>
        <p:nvSpPr>
          <p:cNvPr id="216" name="Google Shape;216;p4"/>
          <p:cNvSpPr txBox="1"/>
          <p:nvPr/>
        </p:nvSpPr>
        <p:spPr>
          <a:xfrm>
            <a:off x="4506000" y="2212375"/>
            <a:ext cx="4333200" cy="928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000"/>
              <a:buFont typeface="Arial"/>
              <a:buNone/>
            </a:pPr>
            <a:r>
              <a:rPr lang="en-US" sz="2000">
                <a:solidFill>
                  <a:schemeClr val="dk1"/>
                </a:solidFill>
              </a:rPr>
              <a:t>Research Consultant,</a:t>
            </a:r>
            <a:endParaRPr sz="2000">
              <a:solidFill>
                <a:schemeClr val="dk1"/>
              </a:solidFill>
            </a:endParaRPr>
          </a:p>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San Jose State University</a:t>
            </a:r>
            <a:endParaRPr sz="2000" b="0" i="0" u="none" strike="noStrike" cap="none">
              <a:solidFill>
                <a:schemeClr val="dk1"/>
              </a:solidFill>
              <a:latin typeface="Arial"/>
              <a:ea typeface="Arial"/>
              <a:cs typeface="Arial"/>
              <a:sym typeface="Arial"/>
            </a:endParaRPr>
          </a:p>
        </p:txBody>
      </p:sp>
      <p:pic>
        <p:nvPicPr>
          <p:cNvPr id="217" name="Google Shape;217;p4"/>
          <p:cNvPicPr preferRelativeResize="0"/>
          <p:nvPr/>
        </p:nvPicPr>
        <p:blipFill rotWithShape="1">
          <a:blip r:embed="rId4">
            <a:alphaModFix/>
          </a:blip>
          <a:srcRect/>
          <a:stretch/>
        </p:blipFill>
        <p:spPr>
          <a:xfrm>
            <a:off x="5281877" y="3390850"/>
            <a:ext cx="1969223" cy="2526251"/>
          </a:xfrm>
          <a:prstGeom prst="rect">
            <a:avLst/>
          </a:prstGeom>
          <a:noFill/>
          <a:ln>
            <a:noFill/>
          </a:ln>
        </p:spPr>
      </p:pic>
      <p:sp>
        <p:nvSpPr>
          <p:cNvPr id="218" name="Google Shape;218;p4"/>
          <p:cNvSpPr txBox="1"/>
          <p:nvPr/>
        </p:nvSpPr>
        <p:spPr>
          <a:xfrm>
            <a:off x="3147100" y="5983100"/>
            <a:ext cx="58146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lt2"/>
              </a:solidFill>
              <a:latin typeface="Arial"/>
              <a:ea typeface="Arial"/>
              <a:cs typeface="Arial"/>
              <a:sym typeface="Arial"/>
            </a:endParaRPr>
          </a:p>
        </p:txBody>
      </p:sp>
      <p:sp>
        <p:nvSpPr>
          <p:cNvPr id="219" name="Google Shape;219;p4"/>
          <p:cNvSpPr txBox="1"/>
          <p:nvPr/>
        </p:nvSpPr>
        <p:spPr>
          <a:xfrm>
            <a:off x="8717400" y="1314625"/>
            <a:ext cx="3000000" cy="928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SLIDE Volunteer: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Caitlin Gerrity</a:t>
            </a:r>
            <a:endParaRPr sz="2000" b="0" i="0" u="none" strike="noStrike" cap="none">
              <a:solidFill>
                <a:schemeClr val="dk1"/>
              </a:solidFill>
              <a:latin typeface="Arial"/>
              <a:ea typeface="Arial"/>
              <a:cs typeface="Arial"/>
              <a:sym typeface="Arial"/>
            </a:endParaRPr>
          </a:p>
        </p:txBody>
      </p:sp>
      <p:sp>
        <p:nvSpPr>
          <p:cNvPr id="220" name="Google Shape;220;p4"/>
          <p:cNvSpPr txBox="1"/>
          <p:nvPr/>
        </p:nvSpPr>
        <p:spPr>
          <a:xfrm>
            <a:off x="8717400" y="2045500"/>
            <a:ext cx="34746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Assoc. Professor &amp; Director, School Library Media Endorsement Program, Southern Utah University</a:t>
            </a:r>
            <a:endParaRPr sz="1400" b="0" i="0" u="none" strike="noStrike" cap="none" dirty="0">
              <a:solidFill>
                <a:srgbClr val="000000"/>
              </a:solidFill>
              <a:latin typeface="Arial"/>
              <a:ea typeface="Arial"/>
              <a:cs typeface="Arial"/>
              <a:sym typeface="Arial"/>
            </a:endParaRPr>
          </a:p>
        </p:txBody>
      </p:sp>
      <p:pic>
        <p:nvPicPr>
          <p:cNvPr id="221" name="Google Shape;221;p4"/>
          <p:cNvPicPr preferRelativeResize="0"/>
          <p:nvPr/>
        </p:nvPicPr>
        <p:blipFill rotWithShape="1">
          <a:blip r:embed="rId5">
            <a:alphaModFix/>
          </a:blip>
          <a:srcRect/>
          <a:stretch/>
        </p:blipFill>
        <p:spPr>
          <a:xfrm>
            <a:off x="9063600" y="3390857"/>
            <a:ext cx="2034225" cy="24398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381748" y="246183"/>
            <a:ext cx="9525000" cy="1919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F79"/>
              </a:buClr>
              <a:buSzPts val="3600"/>
              <a:buFont typeface="Abril Fatface"/>
              <a:buNone/>
            </a:pPr>
            <a:r>
              <a:rPr lang="en-US"/>
              <a:t>Major SLIDE Project Reports</a:t>
            </a:r>
            <a:endParaRPr/>
          </a:p>
        </p:txBody>
      </p:sp>
      <p:grpSp>
        <p:nvGrpSpPr>
          <p:cNvPr id="228" name="Google Shape;228;p14"/>
          <p:cNvGrpSpPr/>
          <p:nvPr/>
        </p:nvGrpSpPr>
        <p:grpSpPr>
          <a:xfrm>
            <a:off x="1371200" y="2284150"/>
            <a:ext cx="9799525" cy="3683203"/>
            <a:chOff x="-4" y="1151"/>
            <a:chExt cx="9799525" cy="3683203"/>
          </a:xfrm>
        </p:grpSpPr>
        <p:sp>
          <p:nvSpPr>
            <p:cNvPr id="229" name="Google Shape;229;p14"/>
            <p:cNvSpPr/>
            <p:nvPr/>
          </p:nvSpPr>
          <p:spPr>
            <a:xfrm>
              <a:off x="1227328" y="1151"/>
              <a:ext cx="4909314" cy="118051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4"/>
            <p:cNvSpPr txBox="1"/>
            <p:nvPr/>
          </p:nvSpPr>
          <p:spPr>
            <a:xfrm>
              <a:off x="3334521" y="1151"/>
              <a:ext cx="6465000" cy="1180500"/>
            </a:xfrm>
            <a:prstGeom prst="rect">
              <a:avLst/>
            </a:prstGeom>
            <a:solidFill>
              <a:schemeClr val="accent1"/>
            </a:solidFill>
            <a:ln>
              <a:noFill/>
            </a:ln>
          </p:spPr>
          <p:txBody>
            <a:bodyPr spcFirstLastPara="1" wrap="square" lIns="95250" tIns="299850" rIns="95250" bIns="29985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US" sz="2200" b="0" i="0" u="none" strike="noStrike" cap="none">
                  <a:solidFill>
                    <a:schemeClr val="dk1"/>
                  </a:solidFill>
                  <a:latin typeface="Arial"/>
                  <a:ea typeface="Arial"/>
                  <a:cs typeface="Arial"/>
                  <a:sym typeface="Arial"/>
                </a:rPr>
                <a:t>Quantitative: Determined trends over time in school library employment from the National Center for Education Statistics (NCES)</a:t>
              </a:r>
              <a:endParaRPr sz="1700" b="0" i="0" u="none" strike="noStrike" cap="none">
                <a:solidFill>
                  <a:schemeClr val="lt1"/>
                </a:solidFill>
                <a:latin typeface="Arial"/>
                <a:ea typeface="Arial"/>
                <a:cs typeface="Arial"/>
                <a:sym typeface="Arial"/>
              </a:endParaRPr>
            </a:p>
          </p:txBody>
        </p:sp>
        <p:sp>
          <p:nvSpPr>
            <p:cNvPr id="231" name="Google Shape;231;p14"/>
            <p:cNvSpPr/>
            <p:nvPr/>
          </p:nvSpPr>
          <p:spPr>
            <a:xfrm>
              <a:off x="0" y="1151"/>
              <a:ext cx="1227328" cy="1180513"/>
            </a:xfrm>
            <a:prstGeom prst="rect">
              <a:avLst/>
            </a:prstGeom>
            <a:solidFill>
              <a:srgbClr val="F3F1EB"/>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4"/>
            <p:cNvSpPr txBox="1"/>
            <p:nvPr/>
          </p:nvSpPr>
          <p:spPr>
            <a:xfrm>
              <a:off x="-4" y="1151"/>
              <a:ext cx="2895900" cy="1180500"/>
            </a:xfrm>
            <a:prstGeom prst="rect">
              <a:avLst/>
            </a:prstGeom>
            <a:solidFill>
              <a:schemeClr val="lt1"/>
            </a:solidFill>
            <a:ln>
              <a:noFill/>
            </a:ln>
          </p:spPr>
          <p:txBody>
            <a:bodyPr spcFirstLastPara="1" wrap="square" lIns="64925" tIns="116600" rIns="64925" bIns="1166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900" b="0" i="1" u="none" strike="noStrike" cap="none">
                  <a:solidFill>
                    <a:schemeClr val="dk1"/>
                  </a:solidFill>
                  <a:latin typeface="Arial"/>
                  <a:ea typeface="Arial"/>
                  <a:cs typeface="Arial"/>
                  <a:sym typeface="Arial"/>
                </a:rPr>
                <a:t>Perspectives on School Librarian Employment</a:t>
              </a:r>
              <a:endParaRPr sz="1900" b="0" i="0" u="none" strike="noStrike" cap="none">
                <a:solidFill>
                  <a:srgbClr val="000000"/>
                </a:solidFill>
                <a:latin typeface="Arial"/>
                <a:ea typeface="Arial"/>
                <a:cs typeface="Arial"/>
                <a:sym typeface="Arial"/>
              </a:endParaRPr>
            </a:p>
          </p:txBody>
        </p:sp>
        <p:sp>
          <p:nvSpPr>
            <p:cNvPr id="233" name="Google Shape;233;p14"/>
            <p:cNvSpPr/>
            <p:nvPr/>
          </p:nvSpPr>
          <p:spPr>
            <a:xfrm>
              <a:off x="1227328" y="1252496"/>
              <a:ext cx="4909314" cy="118051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4"/>
            <p:cNvSpPr txBox="1"/>
            <p:nvPr/>
          </p:nvSpPr>
          <p:spPr>
            <a:xfrm>
              <a:off x="3334496" y="1252501"/>
              <a:ext cx="6465000" cy="1180500"/>
            </a:xfrm>
            <a:prstGeom prst="rect">
              <a:avLst/>
            </a:prstGeom>
            <a:solidFill>
              <a:schemeClr val="accent1"/>
            </a:solidFill>
            <a:ln>
              <a:noFill/>
            </a:ln>
          </p:spPr>
          <p:txBody>
            <a:bodyPr spcFirstLastPara="1" wrap="square" lIns="95250" tIns="299850" rIns="95250" bIns="299850" anchor="ctr" anchorCtr="0">
              <a:noAutofit/>
            </a:bodyPr>
            <a:lstStyle/>
            <a:p>
              <a:pPr marL="0" marR="0" lvl="0" indent="0" algn="l" rtl="0">
                <a:lnSpc>
                  <a:spcPct val="115000"/>
                </a:lnSpc>
                <a:spcBef>
                  <a:spcPts val="1000"/>
                </a:spcBef>
                <a:spcAft>
                  <a:spcPts val="0"/>
                </a:spcAft>
                <a:buClr>
                  <a:schemeClr val="dk1"/>
                </a:buClr>
                <a:buSzPts val="1100"/>
                <a:buFont typeface="Arial"/>
                <a:buNone/>
              </a:pPr>
              <a:r>
                <a:rPr lang="en-US" sz="2200" b="0" i="0" u="none" strike="noStrike" cap="none">
                  <a:solidFill>
                    <a:schemeClr val="dk1"/>
                  </a:solidFill>
                  <a:latin typeface="Arial"/>
                  <a:ea typeface="Arial"/>
                  <a:cs typeface="Arial"/>
                  <a:sym typeface="Arial"/>
                </a:rPr>
                <a:t>A SLIDE Special Report on the impact of COVID-19 on school libraries and employment</a:t>
              </a:r>
              <a:endParaRPr sz="1400" b="0" i="0" u="none" strike="noStrike" cap="none">
                <a:solidFill>
                  <a:srgbClr val="000000"/>
                </a:solidFill>
                <a:latin typeface="Arial"/>
                <a:ea typeface="Arial"/>
                <a:cs typeface="Arial"/>
                <a:sym typeface="Arial"/>
              </a:endParaRPr>
            </a:p>
          </p:txBody>
        </p:sp>
        <p:sp>
          <p:nvSpPr>
            <p:cNvPr id="235" name="Google Shape;235;p14"/>
            <p:cNvSpPr/>
            <p:nvPr/>
          </p:nvSpPr>
          <p:spPr>
            <a:xfrm>
              <a:off x="0" y="1252496"/>
              <a:ext cx="1227328" cy="1180513"/>
            </a:xfrm>
            <a:prstGeom prst="rect">
              <a:avLst/>
            </a:prstGeom>
            <a:solidFill>
              <a:srgbClr val="F3F1EB"/>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4"/>
            <p:cNvSpPr txBox="1"/>
            <p:nvPr/>
          </p:nvSpPr>
          <p:spPr>
            <a:xfrm>
              <a:off x="-4" y="1252501"/>
              <a:ext cx="2895900" cy="1180500"/>
            </a:xfrm>
            <a:prstGeom prst="rect">
              <a:avLst/>
            </a:prstGeom>
            <a:solidFill>
              <a:schemeClr val="lt1"/>
            </a:solidFill>
            <a:ln>
              <a:noFill/>
            </a:ln>
          </p:spPr>
          <p:txBody>
            <a:bodyPr spcFirstLastPara="1" wrap="square" lIns="64925" tIns="116600" rIns="64925" bIns="11660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9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900" b="0" i="1" u="none" strike="noStrike" cap="none">
                  <a:solidFill>
                    <a:schemeClr val="dk1"/>
                  </a:solidFill>
                  <a:latin typeface="Arial"/>
                  <a:ea typeface="Arial"/>
                  <a:cs typeface="Arial"/>
                  <a:sym typeface="Arial"/>
                </a:rPr>
                <a:t>The COVID-19 Pandemic &amp; Inequities in Access to School Librarians</a:t>
              </a:r>
              <a:endParaRPr sz="1900" b="0" i="1"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2100"/>
                <a:buFont typeface="Arial"/>
                <a:buNone/>
              </a:pPr>
              <a:endParaRPr sz="1900" b="0" i="0" u="none" strike="noStrike" cap="none">
                <a:solidFill>
                  <a:schemeClr val="dk1"/>
                </a:solidFill>
                <a:latin typeface="Arial"/>
                <a:ea typeface="Arial"/>
                <a:cs typeface="Arial"/>
                <a:sym typeface="Arial"/>
              </a:endParaRPr>
            </a:p>
          </p:txBody>
        </p:sp>
        <p:sp>
          <p:nvSpPr>
            <p:cNvPr id="237" name="Google Shape;237;p14"/>
            <p:cNvSpPr/>
            <p:nvPr/>
          </p:nvSpPr>
          <p:spPr>
            <a:xfrm>
              <a:off x="1227328" y="2503841"/>
              <a:ext cx="4909314" cy="118051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4"/>
            <p:cNvSpPr txBox="1"/>
            <p:nvPr/>
          </p:nvSpPr>
          <p:spPr>
            <a:xfrm>
              <a:off x="3402296" y="2503851"/>
              <a:ext cx="6397200" cy="1180500"/>
            </a:xfrm>
            <a:prstGeom prst="rect">
              <a:avLst/>
            </a:prstGeom>
            <a:solidFill>
              <a:schemeClr val="accent1"/>
            </a:solidFill>
            <a:ln>
              <a:noFill/>
            </a:ln>
          </p:spPr>
          <p:txBody>
            <a:bodyPr spcFirstLastPara="1" wrap="square" lIns="95250" tIns="299850" rIns="95250" bIns="299850" anchor="ctr" anchorCtr="0">
              <a:noAutofit/>
            </a:bodyPr>
            <a:lstStyle/>
            <a:p>
              <a:pPr marL="0" marR="0" lvl="0" indent="0" algn="l" rtl="0">
                <a:lnSpc>
                  <a:spcPct val="115000"/>
                </a:lnSpc>
                <a:spcBef>
                  <a:spcPts val="1000"/>
                </a:spcBef>
                <a:spcAft>
                  <a:spcPts val="0"/>
                </a:spcAft>
                <a:buClr>
                  <a:schemeClr val="dk1"/>
                </a:buClr>
                <a:buSzPts val="1100"/>
                <a:buFont typeface="Arial"/>
                <a:buNone/>
              </a:pPr>
              <a:r>
                <a:rPr lang="en-US" sz="2200" b="0" i="0" u="none" strike="noStrike" cap="none">
                  <a:solidFill>
                    <a:schemeClr val="dk1"/>
                  </a:solidFill>
                  <a:latin typeface="Arial"/>
                  <a:ea typeface="Arial"/>
                  <a:cs typeface="Arial"/>
                  <a:sym typeface="Arial"/>
                </a:rPr>
                <a:t>Qualitative: Interview decision-makers in school districts that have reported the greatest librarian gains and losses over the past five years</a:t>
              </a:r>
              <a:endParaRPr sz="1400" b="0" i="0" u="none" strike="noStrike" cap="none">
                <a:solidFill>
                  <a:srgbClr val="000000"/>
                </a:solidFill>
                <a:latin typeface="Arial"/>
                <a:ea typeface="Arial"/>
                <a:cs typeface="Arial"/>
                <a:sym typeface="Arial"/>
              </a:endParaRPr>
            </a:p>
          </p:txBody>
        </p:sp>
        <p:sp>
          <p:nvSpPr>
            <p:cNvPr id="239" name="Google Shape;239;p14"/>
            <p:cNvSpPr/>
            <p:nvPr/>
          </p:nvSpPr>
          <p:spPr>
            <a:xfrm>
              <a:off x="0" y="2503841"/>
              <a:ext cx="1227328" cy="1180513"/>
            </a:xfrm>
            <a:prstGeom prst="rect">
              <a:avLst/>
            </a:prstGeom>
            <a:solidFill>
              <a:srgbClr val="F3F1EB"/>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4"/>
            <p:cNvSpPr txBox="1"/>
            <p:nvPr/>
          </p:nvSpPr>
          <p:spPr>
            <a:xfrm>
              <a:off x="-4" y="2503851"/>
              <a:ext cx="2895900" cy="1180500"/>
            </a:xfrm>
            <a:prstGeom prst="rect">
              <a:avLst/>
            </a:prstGeom>
            <a:solidFill>
              <a:schemeClr val="lt1"/>
            </a:solidFill>
            <a:ln>
              <a:noFill/>
            </a:ln>
          </p:spPr>
          <p:txBody>
            <a:bodyPr spcFirstLastPara="1" wrap="square" lIns="64925" tIns="116600" rIns="64925" bIns="1166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900" b="0" i="1" u="none" strike="noStrike" cap="none">
                  <a:solidFill>
                    <a:schemeClr val="dk1"/>
                  </a:solidFill>
                  <a:latin typeface="Arial"/>
                  <a:ea typeface="Arial"/>
                  <a:cs typeface="Arial"/>
                  <a:sym typeface="Arial"/>
                </a:rPr>
                <a:t>Voices of</a:t>
              </a:r>
              <a:r>
                <a:rPr lang="en-US" sz="1900" i="1">
                  <a:solidFill>
                    <a:schemeClr val="dk1"/>
                  </a:solidFill>
                </a:rPr>
                <a:t> </a:t>
              </a:r>
              <a:r>
                <a:rPr lang="en-US" sz="1900" b="0" i="1" u="none" strike="noStrike" cap="none">
                  <a:solidFill>
                    <a:schemeClr val="dk1"/>
                  </a:solidFill>
                  <a:latin typeface="Arial"/>
                  <a:ea typeface="Arial"/>
                  <a:cs typeface="Arial"/>
                  <a:sym typeface="Arial"/>
                </a:rPr>
                <a:t>Decision-Makers</a:t>
              </a:r>
              <a:endParaRPr sz="1900" b="0" i="1"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2100"/>
                <a:buFont typeface="Arial"/>
                <a:buNone/>
              </a:pPr>
              <a:endParaRPr sz="1900" b="0" i="0" u="none" strike="noStrike" cap="none">
                <a:solidFill>
                  <a:schemeClr val="dk1"/>
                </a:solidFill>
                <a:latin typeface="Arial"/>
                <a:ea typeface="Arial"/>
                <a:cs typeface="Arial"/>
                <a:sym typeface="Arial"/>
              </a:endParaRPr>
            </a:p>
          </p:txBody>
        </p:sp>
      </p:grpSp>
      <p:sp>
        <p:nvSpPr>
          <p:cNvPr id="241" name="Google Shape;241;p14"/>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5</a:t>
            </a:fld>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6"/>
        <p:cNvGrpSpPr/>
        <p:nvPr/>
      </p:nvGrpSpPr>
      <p:grpSpPr>
        <a:xfrm>
          <a:off x="0" y="0"/>
          <a:ext cx="0" cy="0"/>
          <a:chOff x="0" y="0"/>
          <a:chExt cx="0" cy="0"/>
        </a:xfrm>
      </p:grpSpPr>
      <p:sp>
        <p:nvSpPr>
          <p:cNvPr id="247" name="Google Shape;247;p9"/>
          <p:cNvSpPr/>
          <p:nvPr/>
        </p:nvSpPr>
        <p:spPr>
          <a:xfrm>
            <a:off x="8844703" y="3732560"/>
            <a:ext cx="3352193" cy="3125440"/>
          </a:xfrm>
          <a:custGeom>
            <a:avLst/>
            <a:gdLst/>
            <a:ahLst/>
            <a:cxnLst/>
            <a:rect l="l" t="t" r="r" b="b"/>
            <a:pathLst>
              <a:path w="3352193" h="3125440" extrusionOk="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8" name="Google Shape;248;p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9"/>
          <p:cNvSpPr/>
          <p:nvPr/>
        </p:nvSpPr>
        <p:spPr>
          <a:xfrm>
            <a:off x="1"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0" name="Google Shape;250;p9"/>
          <p:cNvSpPr/>
          <p:nvPr/>
        </p:nvSpPr>
        <p:spPr>
          <a:xfrm>
            <a:off x="1" y="0"/>
            <a:ext cx="12192000" cy="6858000"/>
          </a:xfrm>
          <a:prstGeom prst="rect">
            <a:avLst/>
          </a:prstGeom>
          <a:solidFill>
            <a:srgbClr val="003F79">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p9"/>
          <p:cNvSpPr/>
          <p:nvPr/>
        </p:nvSpPr>
        <p:spPr>
          <a:xfrm>
            <a:off x="0" y="1"/>
            <a:ext cx="5182352" cy="6857998"/>
          </a:xfrm>
          <a:custGeom>
            <a:avLst/>
            <a:gdLst/>
            <a:ahLst/>
            <a:cxnLst/>
            <a:rect l="l" t="t" r="r" b="b"/>
            <a:pathLst>
              <a:path w="5182352" h="6857998" extrusionOk="0">
                <a:moveTo>
                  <a:pt x="0" y="0"/>
                </a:moveTo>
                <a:lnTo>
                  <a:pt x="2818507" y="0"/>
                </a:lnTo>
                <a:lnTo>
                  <a:pt x="2930927" y="43392"/>
                </a:lnTo>
                <a:cubicBezTo>
                  <a:pt x="4251985" y="590036"/>
                  <a:pt x="5182352" y="1899962"/>
                  <a:pt x="5182352" y="3428998"/>
                </a:cubicBezTo>
                <a:cubicBezTo>
                  <a:pt x="5182352" y="4958035"/>
                  <a:pt x="4251985" y="6267961"/>
                  <a:pt x="2930927" y="6814605"/>
                </a:cubicBezTo>
                <a:lnTo>
                  <a:pt x="2818504" y="6857998"/>
                </a:lnTo>
                <a:lnTo>
                  <a:pt x="0" y="685799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2" name="Google Shape;252;p9"/>
          <p:cNvSpPr txBox="1">
            <a:spLocks noGrp="1"/>
          </p:cNvSpPr>
          <p:nvPr>
            <p:ph type="title"/>
          </p:nvPr>
        </p:nvSpPr>
        <p:spPr>
          <a:xfrm>
            <a:off x="0" y="685800"/>
            <a:ext cx="4995000" cy="3657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4800"/>
              <a:buFont typeface="Abril Fatface"/>
              <a:buNone/>
            </a:pPr>
            <a:r>
              <a:rPr lang="en-US" sz="4800">
                <a:solidFill>
                  <a:srgbClr val="FFFFFF"/>
                </a:solidFill>
              </a:rPr>
              <a:t>Voices of Decision-Makers</a:t>
            </a:r>
            <a:endParaRPr/>
          </a:p>
        </p:txBody>
      </p:sp>
      <p:sp>
        <p:nvSpPr>
          <p:cNvPr id="253" name="Google Shape;253;p9"/>
          <p:cNvSpPr/>
          <p:nvPr/>
        </p:nvSpPr>
        <p:spPr>
          <a:xfrm>
            <a:off x="5181600" y="2"/>
            <a:ext cx="7010401" cy="6857998"/>
          </a:xfrm>
          <a:custGeom>
            <a:avLst/>
            <a:gdLst/>
            <a:ahLst/>
            <a:cxnLst/>
            <a:rect l="l" t="t" r="r" b="b"/>
            <a:pathLst>
              <a:path w="7010401" h="6857998" extrusionOk="0">
                <a:moveTo>
                  <a:pt x="2363848" y="0"/>
                </a:moveTo>
                <a:lnTo>
                  <a:pt x="7010401" y="0"/>
                </a:lnTo>
                <a:lnTo>
                  <a:pt x="7010401" y="6857998"/>
                </a:lnTo>
                <a:lnTo>
                  <a:pt x="2363845" y="6857998"/>
                </a:lnTo>
                <a:lnTo>
                  <a:pt x="2251425" y="6814606"/>
                </a:lnTo>
                <a:cubicBezTo>
                  <a:pt x="930367" y="6267962"/>
                  <a:pt x="0" y="4958036"/>
                  <a:pt x="0" y="3429000"/>
                </a:cubicBezTo>
                <a:cubicBezTo>
                  <a:pt x="0" y="1899963"/>
                  <a:pt x="930367" y="590037"/>
                  <a:pt x="2251425" y="4339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4" name="Google Shape;254;p9"/>
          <p:cNvSpPr txBox="1">
            <a:spLocks noGrp="1"/>
          </p:cNvSpPr>
          <p:nvPr>
            <p:ph type="sldNum" idx="12"/>
          </p:nvPr>
        </p:nvSpPr>
        <p:spPr>
          <a:xfrm>
            <a:off x="11391152" y="6433203"/>
            <a:ext cx="702781" cy="36784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1900"/>
              <a:buNone/>
            </a:pPr>
            <a:fld id="{00000000-1234-1234-1234-123412341234}" type="slidenum">
              <a:rPr lang="en-US" sz="1900">
                <a:solidFill>
                  <a:schemeClr val="accent2"/>
                </a:solidFill>
              </a:rPr>
              <a:t>6</a:t>
            </a:fld>
            <a:endParaRPr sz="1900">
              <a:solidFill>
                <a:schemeClr val="accent2"/>
              </a:solidFill>
            </a:endParaRPr>
          </a:p>
        </p:txBody>
      </p:sp>
      <p:pic>
        <p:nvPicPr>
          <p:cNvPr id="255" name="Google Shape;255;p9"/>
          <p:cNvPicPr preferRelativeResize="0"/>
          <p:nvPr/>
        </p:nvPicPr>
        <p:blipFill rotWithShape="1">
          <a:blip r:embed="rId3">
            <a:alphaModFix/>
          </a:blip>
          <a:srcRect/>
          <a:stretch/>
        </p:blipFill>
        <p:spPr>
          <a:xfrm>
            <a:off x="7264850" y="168050"/>
            <a:ext cx="4704848" cy="6265150"/>
          </a:xfrm>
          <a:prstGeom prst="rect">
            <a:avLst/>
          </a:prstGeom>
          <a:noFill/>
          <a:ln>
            <a:noFill/>
          </a:ln>
        </p:spPr>
      </p:pic>
      <p:sp>
        <p:nvSpPr>
          <p:cNvPr id="256" name="Google Shape;256;p9"/>
          <p:cNvSpPr txBox="1"/>
          <p:nvPr/>
        </p:nvSpPr>
        <p:spPr>
          <a:xfrm>
            <a:off x="143325" y="4734825"/>
            <a:ext cx="4895700" cy="6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lt2"/>
                </a:solidFill>
                <a:hlinkClick r:id="rId4">
                  <a:extLst>
                    <a:ext uri="{A12FA001-AC4F-418D-AE19-62706E023703}">
                      <ahyp:hlinkClr xmlns:ahyp="http://schemas.microsoft.com/office/drawing/2018/hyperlinkcolor" val="tx"/>
                    </a:ext>
                  </a:extLst>
                </a:hlinkClick>
              </a:rPr>
              <a:t>https://libslide.org/voices-of-decision-makers/</a:t>
            </a:r>
            <a:endParaRPr sz="27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f963702b5a_0_525"/>
          <p:cNvSpPr txBox="1">
            <a:spLocks noGrp="1"/>
          </p:cNvSpPr>
          <p:nvPr>
            <p:ph type="title"/>
          </p:nvPr>
        </p:nvSpPr>
        <p:spPr>
          <a:xfrm>
            <a:off x="1332450" y="100875"/>
            <a:ext cx="7698300" cy="1178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SLIDE Interviewees by State</a:t>
            </a:r>
            <a:endParaRPr/>
          </a:p>
        </p:txBody>
      </p:sp>
      <p:sp>
        <p:nvSpPr>
          <p:cNvPr id="263" name="Google Shape;263;g2f963702b5a_0_525"/>
          <p:cNvSpPr>
            <a:spLocks noGrp="1"/>
          </p:cNvSpPr>
          <p:nvPr>
            <p:ph type="pic" idx="2"/>
          </p:nvPr>
        </p:nvSpPr>
        <p:spPr>
          <a:xfrm>
            <a:off x="7877908" y="1"/>
            <a:ext cx="4314000" cy="6858000"/>
          </a:xfrm>
          <a:prstGeom prst="rect">
            <a:avLst/>
          </a:prstGeom>
          <a:solidFill>
            <a:srgbClr val="003F79"/>
          </a:solidFill>
          <a:ln>
            <a:noFill/>
          </a:ln>
        </p:spPr>
      </p:sp>
      <p:sp>
        <p:nvSpPr>
          <p:cNvPr id="264" name="Google Shape;264;g2f963702b5a_0_525"/>
          <p:cNvSpPr txBox="1">
            <a:spLocks noGrp="1"/>
          </p:cNvSpPr>
          <p:nvPr>
            <p:ph type="sldNum" idx="12"/>
          </p:nvPr>
        </p:nvSpPr>
        <p:spPr>
          <a:xfrm>
            <a:off x="10972800" y="5983204"/>
            <a:ext cx="12954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7</a:t>
            </a:fld>
            <a:endParaRPr sz="1600"/>
          </a:p>
        </p:txBody>
      </p:sp>
      <p:pic>
        <p:nvPicPr>
          <p:cNvPr id="265" name="Google Shape;265;g2f963702b5a_0_525"/>
          <p:cNvPicPr preferRelativeResize="0"/>
          <p:nvPr/>
        </p:nvPicPr>
        <p:blipFill rotWithShape="1">
          <a:blip r:embed="rId3">
            <a:alphaModFix/>
          </a:blip>
          <a:srcRect t="4287"/>
          <a:stretch/>
        </p:blipFill>
        <p:spPr>
          <a:xfrm>
            <a:off x="202175" y="1279275"/>
            <a:ext cx="7163125" cy="4507750"/>
          </a:xfrm>
          <a:prstGeom prst="rect">
            <a:avLst/>
          </a:prstGeom>
          <a:noFill/>
          <a:ln>
            <a:noFill/>
          </a:ln>
        </p:spPr>
      </p:pic>
      <p:pic>
        <p:nvPicPr>
          <p:cNvPr id="266" name="Google Shape;266;g2f963702b5a_0_525"/>
          <p:cNvPicPr preferRelativeResize="0"/>
          <p:nvPr/>
        </p:nvPicPr>
        <p:blipFill rotWithShape="1">
          <a:blip r:embed="rId4">
            <a:alphaModFix/>
          </a:blip>
          <a:srcRect/>
          <a:stretch/>
        </p:blipFill>
        <p:spPr>
          <a:xfrm>
            <a:off x="7982600" y="1157650"/>
            <a:ext cx="4104600" cy="475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7"/>
          <p:cNvSpPr txBox="1">
            <a:spLocks noGrp="1"/>
          </p:cNvSpPr>
          <p:nvPr>
            <p:ph type="title"/>
          </p:nvPr>
        </p:nvSpPr>
        <p:spPr>
          <a:xfrm>
            <a:off x="1365975" y="345446"/>
            <a:ext cx="9448800" cy="111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F79"/>
              </a:buClr>
              <a:buSzPts val="3600"/>
              <a:buFont typeface="Abril Fatface"/>
              <a:buNone/>
            </a:pPr>
            <a:r>
              <a:rPr lang="en-US"/>
              <a:t>Interviewees by Position Type</a:t>
            </a:r>
            <a:endParaRPr/>
          </a:p>
        </p:txBody>
      </p:sp>
      <p:sp>
        <p:nvSpPr>
          <p:cNvPr id="273" name="Google Shape;273;p17"/>
          <p:cNvSpPr txBox="1">
            <a:spLocks noGrp="1"/>
          </p:cNvSpPr>
          <p:nvPr>
            <p:ph type="sldNum" idx="12"/>
          </p:nvPr>
        </p:nvSpPr>
        <p:spPr>
          <a:xfrm>
            <a:off x="10896600" y="5983104"/>
            <a:ext cx="1295400" cy="8748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sz="1600"/>
              <a:t>8</a:t>
            </a:fld>
            <a:endParaRPr sz="1600"/>
          </a:p>
        </p:txBody>
      </p:sp>
      <p:pic>
        <p:nvPicPr>
          <p:cNvPr id="274" name="Google Shape;274;p17"/>
          <p:cNvPicPr preferRelativeResize="0"/>
          <p:nvPr/>
        </p:nvPicPr>
        <p:blipFill>
          <a:blip r:embed="rId3">
            <a:alphaModFix/>
          </a:blip>
          <a:stretch>
            <a:fillRect/>
          </a:stretch>
        </p:blipFill>
        <p:spPr>
          <a:xfrm>
            <a:off x="1524000" y="1360496"/>
            <a:ext cx="7025668" cy="50974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f963702b5a_0_536"/>
          <p:cNvSpPr txBox="1">
            <a:spLocks noGrp="1"/>
          </p:cNvSpPr>
          <p:nvPr>
            <p:ph type="title"/>
          </p:nvPr>
        </p:nvSpPr>
        <p:spPr>
          <a:xfrm>
            <a:off x="1371600" y="60821"/>
            <a:ext cx="9448800" cy="101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Interviewees by Number &amp; Type of Decision</a:t>
            </a:r>
            <a:endParaRPr/>
          </a:p>
        </p:txBody>
      </p:sp>
      <p:sp>
        <p:nvSpPr>
          <p:cNvPr id="281" name="Google Shape;281;g2f963702b5a_0_536"/>
          <p:cNvSpPr txBox="1">
            <a:spLocks noGrp="1"/>
          </p:cNvSpPr>
          <p:nvPr>
            <p:ph type="sldNum" idx="12"/>
          </p:nvPr>
        </p:nvSpPr>
        <p:spPr>
          <a:xfrm>
            <a:off x="10896600" y="5983104"/>
            <a:ext cx="1295400" cy="87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sz="1600"/>
              <a:t>9</a:t>
            </a:fld>
            <a:endParaRPr sz="1600"/>
          </a:p>
        </p:txBody>
      </p:sp>
      <p:sp>
        <p:nvSpPr>
          <p:cNvPr id="282" name="Google Shape;282;g2f963702b5a_0_536"/>
          <p:cNvSpPr txBox="1"/>
          <p:nvPr/>
        </p:nvSpPr>
        <p:spPr>
          <a:xfrm>
            <a:off x="1522950" y="1916500"/>
            <a:ext cx="9146100" cy="4678500"/>
          </a:xfrm>
          <a:prstGeom prst="rect">
            <a:avLst/>
          </a:prstGeom>
          <a:noFill/>
          <a:ln>
            <a:noFill/>
          </a:ln>
        </p:spPr>
        <p:txBody>
          <a:bodyPr spcFirstLastPara="1" wrap="square" lIns="91425" tIns="91425" rIns="91425" bIns="91425" anchor="t" anchorCtr="0">
            <a:noAutofit/>
          </a:bodyPr>
          <a:lstStyle/>
          <a:p>
            <a:pPr marL="457200" lvl="0" indent="-425450" algn="l" rtl="0">
              <a:spcBef>
                <a:spcPts val="0"/>
              </a:spcBef>
              <a:spcAft>
                <a:spcPts val="0"/>
              </a:spcAft>
              <a:buClr>
                <a:schemeClr val="dk2"/>
              </a:buClr>
              <a:buSzPts val="3100"/>
              <a:buChar char="●"/>
            </a:pPr>
            <a:r>
              <a:rPr lang="en-US" sz="3100">
                <a:solidFill>
                  <a:schemeClr val="dk2"/>
                </a:solidFill>
              </a:rPr>
              <a:t>49 Interviews (5 covering &gt;1 decision)</a:t>
            </a:r>
            <a:endParaRPr sz="3100">
              <a:solidFill>
                <a:schemeClr val="dk2"/>
              </a:solidFill>
            </a:endParaRPr>
          </a:p>
          <a:p>
            <a:pPr marL="457200" lvl="0" indent="0" algn="l" rtl="0">
              <a:spcBef>
                <a:spcPts val="0"/>
              </a:spcBef>
              <a:spcAft>
                <a:spcPts val="0"/>
              </a:spcAft>
              <a:buNone/>
            </a:pPr>
            <a:endParaRPr sz="3100">
              <a:solidFill>
                <a:schemeClr val="dk2"/>
              </a:solidFill>
            </a:endParaRPr>
          </a:p>
          <a:p>
            <a:pPr marL="457200" lvl="0" indent="-425450" algn="l" rtl="0">
              <a:spcBef>
                <a:spcPts val="0"/>
              </a:spcBef>
              <a:spcAft>
                <a:spcPts val="0"/>
              </a:spcAft>
              <a:buClr>
                <a:schemeClr val="dk2"/>
              </a:buClr>
              <a:buSzPts val="3100"/>
              <a:buChar char="●"/>
            </a:pPr>
            <a:r>
              <a:rPr lang="en-US" sz="3100">
                <a:solidFill>
                  <a:schemeClr val="dk2"/>
                </a:solidFill>
              </a:rPr>
              <a:t>54 decisions</a:t>
            </a:r>
            <a:endParaRPr sz="3100">
              <a:solidFill>
                <a:schemeClr val="dk2"/>
              </a:solidFill>
            </a:endParaRPr>
          </a:p>
          <a:p>
            <a:pPr marL="457200" lvl="0" indent="0" algn="l" rtl="0">
              <a:spcBef>
                <a:spcPts val="0"/>
              </a:spcBef>
              <a:spcAft>
                <a:spcPts val="0"/>
              </a:spcAft>
              <a:buNone/>
            </a:pPr>
            <a:endParaRPr sz="3100">
              <a:solidFill>
                <a:schemeClr val="dk2"/>
              </a:solidFill>
            </a:endParaRPr>
          </a:p>
          <a:p>
            <a:pPr marL="914400" lvl="1" indent="-425450" algn="l" rtl="0">
              <a:spcBef>
                <a:spcPts val="0"/>
              </a:spcBef>
              <a:spcAft>
                <a:spcPts val="0"/>
              </a:spcAft>
              <a:buClr>
                <a:schemeClr val="dk2"/>
              </a:buClr>
              <a:buSzPts val="3100"/>
              <a:buChar char="○"/>
            </a:pPr>
            <a:r>
              <a:rPr lang="en-US" sz="3100">
                <a:solidFill>
                  <a:schemeClr val="dk2"/>
                </a:solidFill>
              </a:rPr>
              <a:t>28 decisions to add/restore librarians</a:t>
            </a:r>
            <a:endParaRPr sz="3100">
              <a:solidFill>
                <a:schemeClr val="dk2"/>
              </a:solidFill>
            </a:endParaRPr>
          </a:p>
          <a:p>
            <a:pPr marL="914400" lvl="0" indent="0" algn="l" rtl="0">
              <a:spcBef>
                <a:spcPts val="0"/>
              </a:spcBef>
              <a:spcAft>
                <a:spcPts val="0"/>
              </a:spcAft>
              <a:buNone/>
            </a:pPr>
            <a:endParaRPr sz="3100">
              <a:solidFill>
                <a:schemeClr val="dk2"/>
              </a:solidFill>
            </a:endParaRPr>
          </a:p>
          <a:p>
            <a:pPr marL="914400" lvl="1" indent="-425450" algn="l" rtl="0">
              <a:spcBef>
                <a:spcPts val="0"/>
              </a:spcBef>
              <a:spcAft>
                <a:spcPts val="0"/>
              </a:spcAft>
              <a:buClr>
                <a:schemeClr val="dk2"/>
              </a:buClr>
              <a:buSzPts val="3100"/>
              <a:buChar char="○"/>
            </a:pPr>
            <a:r>
              <a:rPr lang="en-US" sz="3100">
                <a:solidFill>
                  <a:schemeClr val="dk2"/>
                </a:solidFill>
              </a:rPr>
              <a:t>26 decisions to reduce/eliminate librarians</a:t>
            </a:r>
            <a:endParaRPr sz="3100">
              <a:solidFill>
                <a:schemeClr val="dk2"/>
              </a:solidFill>
            </a:endParaRPr>
          </a:p>
        </p:txBody>
      </p:sp>
    </p:spTree>
  </p:cSld>
  <p:clrMapOvr>
    <a:masterClrMapping/>
  </p:clrMapOvr>
</p:sld>
</file>

<file path=ppt/theme/theme1.xml><?xml version="1.0" encoding="utf-8"?>
<a:theme xmlns:a="http://schemas.openxmlformats.org/drawingml/2006/main" name="ModOverlayVTI">
  <a:themeElements>
    <a:clrScheme name="Custom 1">
      <a:dk1>
        <a:srgbClr val="000000"/>
      </a:dk1>
      <a:lt1>
        <a:srgbClr val="F4F2EC"/>
      </a:lt1>
      <a:dk2>
        <a:srgbClr val="09283F"/>
      </a:dk2>
      <a:lt2>
        <a:srgbClr val="FFFFFF"/>
      </a:lt2>
      <a:accent1>
        <a:srgbClr val="E5A823"/>
      </a:accent1>
      <a:accent2>
        <a:srgbClr val="0055A2"/>
      </a:accent2>
      <a:accent3>
        <a:srgbClr val="800A2F"/>
      </a:accent3>
      <a:accent4>
        <a:srgbClr val="F6635C"/>
      </a:accent4>
      <a:accent5>
        <a:srgbClr val="F48E7C"/>
      </a:accent5>
      <a:accent6>
        <a:srgbClr val="DA9D16"/>
      </a:accent6>
      <a:hlink>
        <a:srgbClr val="ED621D"/>
      </a:hlink>
      <a:folHlink>
        <a:srgbClr val="A18A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1408</Words>
  <Application>Microsoft Macintosh PowerPoint</Application>
  <PresentationFormat>Widescreen</PresentationFormat>
  <Paragraphs>173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Abril Fatface</vt:lpstr>
      <vt:lpstr>ModOverlayVTI</vt:lpstr>
      <vt:lpstr>Voices of Decision-Makers  How District &amp; School Leaders Decide about  School Librarian Employment </vt:lpstr>
      <vt:lpstr>Agenda</vt:lpstr>
      <vt:lpstr>About SLIDE</vt:lpstr>
      <vt:lpstr>Panelists</vt:lpstr>
      <vt:lpstr>Major SLIDE Project Reports</vt:lpstr>
      <vt:lpstr>Voices of Decision-Makers</vt:lpstr>
      <vt:lpstr>SLIDE Interviewees by State</vt:lpstr>
      <vt:lpstr>Interviewees by Position Type</vt:lpstr>
      <vt:lpstr>Interviewees by Number &amp; Type of Decision</vt:lpstr>
      <vt:lpstr>Topics Taught by Library / Info Resources Staff Reported by Interviewees</vt:lpstr>
      <vt:lpstr>Instructor of Library / Info Resources Topic Reported by Interviewees</vt:lpstr>
      <vt:lpstr>PowerPoint Presentation</vt:lpstr>
      <vt:lpstr>Factors in Decisions to Add/Restore Librarians </vt:lpstr>
      <vt:lpstr>Quotes from Interviewees: Strategic Factors in Decisions to Add / Restore Librarians</vt:lpstr>
      <vt:lpstr>Factors in Decisions to Reduce, Eliminate, Combine or Reclassify Librarians </vt:lpstr>
      <vt:lpstr>Quotes from Interviewees: Strategic Factors in Decisions to Eliminate Librarians </vt:lpstr>
      <vt:lpstr>Positive Interactions of Interviewees as Administrators with Librarians</vt:lpstr>
      <vt:lpstr>Positive Interactions of Interviewees as Teachers with Librarians</vt:lpstr>
      <vt:lpstr>Negative Interactions of Interviewees as Administrators with Librarians</vt:lpstr>
      <vt:lpstr>SLIDE Data Tools  https://libslide.org/data-tools/</vt:lpstr>
      <vt:lpstr>District profile</vt:lpstr>
      <vt:lpstr>Your Take on “Voices” Findings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Voices of Decision-Makers  How District &amp; School Leaders Decide about  School Librarian Employment </dc:title>
  <dc:creator>Caitlin Kime</dc:creator>
  <cp:lastModifiedBy>Keith Lance</cp:lastModifiedBy>
  <cp:revision>1</cp:revision>
  <dcterms:created xsi:type="dcterms:W3CDTF">2024-10-02T15:56:45Z</dcterms:created>
  <dcterms:modified xsi:type="dcterms:W3CDTF">2024-10-25T18:16:11Z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