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7" r:id="rId2"/>
    <p:sldId id="288" r:id="rId3"/>
    <p:sldId id="286" r:id="rId4"/>
    <p:sldId id="289" r:id="rId5"/>
    <p:sldId id="290" r:id="rId6"/>
    <p:sldId id="291" r:id="rId7"/>
    <p:sldId id="343" r:id="rId8"/>
    <p:sldId id="292" r:id="rId9"/>
    <p:sldId id="293" r:id="rId10"/>
    <p:sldId id="344" r:id="rId11"/>
    <p:sldId id="340" r:id="rId12"/>
    <p:sldId id="333" r:id="rId13"/>
    <p:sldId id="341" r:id="rId14"/>
    <p:sldId id="342" r:id="rId15"/>
    <p:sldId id="345" r:id="rId16"/>
    <p:sldId id="294" r:id="rId17"/>
    <p:sldId id="3879" r:id="rId18"/>
    <p:sldId id="339" r:id="rId19"/>
    <p:sldId id="3881" r:id="rId20"/>
    <p:sldId id="3834" r:id="rId21"/>
    <p:sldId id="3880" r:id="rId22"/>
    <p:sldId id="385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 Kachel" userId="9464a5935d34aabf" providerId="LiveId" clId="{F8BB7289-33E1-4F21-AA53-98DC10F2A7E8}"/>
    <pc:docChg chg="modSld">
      <pc:chgData name="Deb Kachel" userId="9464a5935d34aabf" providerId="LiveId" clId="{F8BB7289-33E1-4F21-AA53-98DC10F2A7E8}" dt="2023-06-15T18:45:29.899" v="1" actId="14100"/>
      <pc:docMkLst>
        <pc:docMk/>
      </pc:docMkLst>
      <pc:sldChg chg="modSp mod">
        <pc:chgData name="Deb Kachel" userId="9464a5935d34aabf" providerId="LiveId" clId="{F8BB7289-33E1-4F21-AA53-98DC10F2A7E8}" dt="2023-06-15T18:45:29.899" v="1" actId="14100"/>
        <pc:sldMkLst>
          <pc:docMk/>
          <pc:sldMk cId="463390310" sldId="3879"/>
        </pc:sldMkLst>
        <pc:picChg chg="mod">
          <ac:chgData name="Deb Kachel" userId="9464a5935d34aabf" providerId="LiveId" clId="{F8BB7289-33E1-4F21-AA53-98DC10F2A7E8}" dt="2023-06-15T18:45:29.899" v="1" actId="14100"/>
          <ac:picMkLst>
            <pc:docMk/>
            <pc:sldMk cId="463390310" sldId="3879"/>
            <ac:picMk id="8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State Requirements for </a:t>
            </a:r>
          </a:p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School Librarians</a:t>
            </a:r>
          </a:p>
        </c:rich>
      </c:tx>
      <c:layout>
        <c:manualLayout>
          <c:xMode val="edge"/>
          <c:yMode val="edge"/>
          <c:x val="0.11807839614986643"/>
          <c:y val="2.29156501981933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rgbClr val="0099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C1-CF42-8832-BC9EB6CA8A75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C1-CF42-8832-BC9EB6CA8A75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C1-CF42-8832-BC9EB6CA8A75}"/>
              </c:ext>
            </c:extLst>
          </c:dPt>
          <c:cat>
            <c:strRef>
              <c:f>Sheet3!$A$1:$A$3</c:f>
              <c:strCache>
                <c:ptCount val="3"/>
                <c:pt idx="0">
                  <c:v>Yes &amp; Enforced</c:v>
                </c:pt>
                <c:pt idx="1">
                  <c:v>Yes But Not Enforced</c:v>
                </c:pt>
                <c:pt idx="2">
                  <c:v>No</c:v>
                </c:pt>
              </c:strCache>
            </c:strRef>
          </c:cat>
          <c:val>
            <c:numRef>
              <c:f>Sheet3!$B$1:$B$3</c:f>
              <c:numCache>
                <c:formatCode>General</c:formatCode>
                <c:ptCount val="3"/>
                <c:pt idx="0">
                  <c:v>11</c:v>
                </c:pt>
                <c:pt idx="1">
                  <c:v>16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C1-CF42-8832-BC9EB6CA8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9999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0C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99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9873789211205212E-2"/>
          <c:y val="0.89624933752045211"/>
          <c:w val="0.89999984904563413"/>
          <c:h val="5.6490850241822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0.2769</cdr:x>
      <cdr:y>0.46214</cdr:y>
    </cdr:from>
    <cdr:to>
      <cdr:x>0.43987</cdr:x>
      <cdr:y>0.55368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A971EBE-5D8B-7487-817E-DE41B62B34F9}"/>
            </a:ext>
          </a:extLst>
        </cdr:cNvPr>
        <cdr:cNvSpPr txBox="1"/>
      </cdr:nvSpPr>
      <cdr:spPr>
        <a:xfrm xmlns:a="http://schemas.openxmlformats.org/drawingml/2006/main">
          <a:off x="1468074" y="2561186"/>
          <a:ext cx="864066" cy="507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0.16027</cdr:x>
      <cdr:y>0.36177</cdr:y>
    </cdr:from>
    <cdr:to>
      <cdr:x>0.34319</cdr:x>
      <cdr:y>0.52677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FC3E22D-E80B-0AD9-A3FE-BE3E2FD0DF13}"/>
            </a:ext>
          </a:extLst>
        </cdr:cNvPr>
        <cdr:cNvSpPr txBox="1"/>
      </cdr:nvSpPr>
      <cdr:spPr>
        <a:xfrm xmlns:a="http://schemas.openxmlformats.org/drawingml/2006/main">
          <a:off x="849745" y="2004971"/>
          <a:ext cx="96981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4A0E1-7D9B-475F-B4E3-4A8CF7802564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DEC27-E9EB-4792-83C9-CD524096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5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3" name="Google Shape;6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7090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9" name="Google Shape;70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9" name="Google Shape;6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3" name="Google Shape;6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2" name="Google Shape;66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1" name="Google Shape;67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1" name="Google Shape;68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0" name="Google Shape;69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1" name="Google Shape;691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0" name="Google Shape;70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3" name="Google Shape;6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392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/>
          <p:nvPr/>
        </p:nvSpPr>
        <p:spPr>
          <a:xfrm>
            <a:off x="4000500" y="1087403"/>
            <a:ext cx="8191500" cy="5770597"/>
          </a:xfrm>
          <a:custGeom>
            <a:avLst/>
            <a:gdLst/>
            <a:ahLst/>
            <a:cxnLst/>
            <a:rect l="l" t="t" r="r" b="b"/>
            <a:pathLst>
              <a:path w="8191500" h="5770597" extrusionOk="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7;p64"/>
          <p:cNvCxnSpPr/>
          <p:nvPr/>
        </p:nvCxnSpPr>
        <p:spPr>
          <a:xfrm>
            <a:off x="406241" y="183933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64"/>
          <p:cNvSpPr/>
          <p:nvPr/>
        </p:nvSpPr>
        <p:spPr>
          <a:xfrm>
            <a:off x="5292348" y="1"/>
            <a:ext cx="2279742" cy="1267785"/>
          </a:xfrm>
          <a:custGeom>
            <a:avLst/>
            <a:gdLst/>
            <a:ahLst/>
            <a:cxnLst/>
            <a:rect l="l" t="t" r="r" b="b"/>
            <a:pathLst>
              <a:path w="2279742" h="1267785" extrusionOk="0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64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64"/>
          <p:cNvSpPr/>
          <p:nvPr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64"/>
          <p:cNvSpPr/>
          <p:nvPr/>
        </p:nvSpPr>
        <p:spPr>
          <a:xfrm flipH="1">
            <a:off x="0" y="2949740"/>
            <a:ext cx="1186451" cy="1771650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64"/>
          <p:cNvSpPr/>
          <p:nvPr/>
        </p:nvSpPr>
        <p:spPr>
          <a:xfrm rot="-5400000">
            <a:off x="1539683" y="4203427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64"/>
          <p:cNvSpPr txBox="1"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4"/>
          <p:cNvSpPr txBox="1"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83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5"/>
          <p:cNvSpPr/>
          <p:nvPr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5"/>
          <p:cNvSpPr/>
          <p:nvPr/>
        </p:nvSpPr>
        <p:spPr>
          <a:xfrm flipH="1">
            <a:off x="530529" y="0"/>
            <a:ext cx="1155142" cy="591009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5"/>
          <p:cNvSpPr/>
          <p:nvPr/>
        </p:nvSpPr>
        <p:spPr>
          <a:xfrm flipH="1">
            <a:off x="3961511" y="-1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5"/>
          <p:cNvSpPr/>
          <p:nvPr/>
        </p:nvSpPr>
        <p:spPr>
          <a:xfrm flipH="1">
            <a:off x="0" y="2936831"/>
            <a:ext cx="159741" cy="552996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5"/>
          <p:cNvSpPr/>
          <p:nvPr/>
        </p:nvSpPr>
        <p:spPr>
          <a:xfrm flipH="1">
            <a:off x="0" y="5835649"/>
            <a:ext cx="1548180" cy="1022351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5"/>
          <p:cNvSpPr/>
          <p:nvPr/>
        </p:nvSpPr>
        <p:spPr>
          <a:xfrm flipH="1">
            <a:off x="340505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5"/>
          <p:cNvSpPr/>
          <p:nvPr/>
        </p:nvSpPr>
        <p:spPr>
          <a:xfrm flipH="1">
            <a:off x="4132972" y="6258755"/>
            <a:ext cx="1565940" cy="599245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5"/>
          <p:cNvSpPr txBox="1"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5"/>
          <p:cNvSpPr txBox="1">
            <a:spLocks noGrp="1"/>
          </p:cNvSpPr>
          <p:nvPr>
            <p:ph type="dt" idx="10"/>
          </p:nvPr>
        </p:nvSpPr>
        <p:spPr>
          <a:xfrm>
            <a:off x="1682496" y="6356350"/>
            <a:ext cx="1545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75"/>
          <p:cNvSpPr txBox="1">
            <a:spLocks noGrp="1"/>
          </p:cNvSpPr>
          <p:nvPr>
            <p:ph type="ftr" idx="11"/>
          </p:nvPr>
        </p:nvSpPr>
        <p:spPr>
          <a:xfrm>
            <a:off x="609904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103" name="Google Shape;103;p75"/>
          <p:cNvSpPr txBox="1">
            <a:spLocks noGrp="1"/>
          </p:cNvSpPr>
          <p:nvPr>
            <p:ph type="sldNum" idx="12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04" name="Google Shape;104;p75"/>
          <p:cNvSpPr txBox="1">
            <a:spLocks noGrp="1"/>
          </p:cNvSpPr>
          <p:nvPr>
            <p:ph type="body" idx="1"/>
          </p:nvPr>
        </p:nvSpPr>
        <p:spPr>
          <a:xfrm>
            <a:off x="6665976" y="2551176"/>
            <a:ext cx="4709160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25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 small pictures">
  <p:cSld name="Title and Content 2 small picture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6"/>
          <p:cNvSpPr>
            <a:spLocks noGrp="1"/>
          </p:cNvSpPr>
          <p:nvPr>
            <p:ph type="pic" idx="2"/>
          </p:nvPr>
        </p:nvSpPr>
        <p:spPr>
          <a:xfrm>
            <a:off x="7200479" y="1150210"/>
            <a:ext cx="2207046" cy="2204178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76"/>
          <p:cNvSpPr>
            <a:spLocks noGrp="1"/>
          </p:cNvSpPr>
          <p:nvPr>
            <p:ph type="pic" idx="3"/>
          </p:nvPr>
        </p:nvSpPr>
        <p:spPr>
          <a:xfrm>
            <a:off x="8444632" y="2579683"/>
            <a:ext cx="3096807" cy="3096807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76"/>
          <p:cNvSpPr txBox="1"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6"/>
          <p:cNvSpPr txBox="1">
            <a:spLocks noGrp="1"/>
          </p:cNvSpPr>
          <p:nvPr>
            <p:ph type="body" idx="1"/>
          </p:nvPr>
        </p:nvSpPr>
        <p:spPr>
          <a:xfrm>
            <a:off x="539496" y="1825625"/>
            <a:ext cx="580644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112" name="Google Shape;112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13" name="Google Shape;113;p76"/>
          <p:cNvSpPr/>
          <p:nvPr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76"/>
          <p:cNvSpPr/>
          <p:nvPr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263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7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121" name="Google Shape;121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22" name="Google Shape;122;p77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7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117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7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7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7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132" name="Google Shape;132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3" name="Google Shape;133;p78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8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101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138" name="Google Shape;138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9" name="Google Shape;139;p79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9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14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8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5" name="Google Shape;145;p8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148" name="Google Shape;148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9" name="Google Shape;149;p80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0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71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8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8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6" name="Google Shape;156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157" name="Google Shape;157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8" name="Google Shape;158;p81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1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5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5"/>
          <p:cNvSpPr txBox="1"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5"/>
          <p:cNvSpPr txBox="1">
            <a:spLocks noGrp="1"/>
          </p:cNvSpPr>
          <p:nvPr>
            <p:ph type="body" idx="1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30" name="Google Shape;30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1" name="Google Shape;31;p65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5"/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6"/>
          <p:cNvSpPr/>
          <p:nvPr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6"/>
          <p:cNvSpPr/>
          <p:nvPr/>
        </p:nvSpPr>
        <p:spPr>
          <a:xfrm rot="-1790889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6"/>
          <p:cNvSpPr/>
          <p:nvPr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66"/>
          <p:cNvSpPr txBox="1"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6"/>
          <p:cNvSpPr txBox="1">
            <a:spLocks noGrp="1"/>
          </p:cNvSpPr>
          <p:nvPr>
            <p:ph type="body" idx="1"/>
          </p:nvPr>
        </p:nvSpPr>
        <p:spPr>
          <a:xfrm>
            <a:off x="5788152" y="1527048"/>
            <a:ext cx="5111496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41" name="Google Shape;41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007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46" name="Google Shape;46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7" name="Google Shape;47;p67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7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7"/>
          <p:cNvSpPr txBox="1">
            <a:spLocks noGrp="1"/>
          </p:cNvSpPr>
          <p:nvPr>
            <p:ph type="body" idx="1"/>
          </p:nvPr>
        </p:nvSpPr>
        <p:spPr>
          <a:xfrm>
            <a:off x="838200" y="1911096"/>
            <a:ext cx="10515600" cy="385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47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8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8"/>
          <p:cNvSpPr/>
          <p:nvPr/>
        </p:nvSpPr>
        <p:spPr>
          <a:xfrm rot="-1577571" flipH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68"/>
          <p:cNvSpPr/>
          <p:nvPr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68"/>
          <p:cNvSpPr txBox="1"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8"/>
          <p:cNvSpPr txBox="1"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17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59" name="Google Shape;59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0" name="Google Shape;60;p69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9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3 column" type="twoTxTwoObj">
  <p:cSld name="Comparison 3 colum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7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72"/>
          <p:cNvSpPr txBox="1">
            <a:spLocks noGrp="1"/>
          </p:cNvSpPr>
          <p:nvPr>
            <p:ph type="body" idx="3"/>
          </p:nvPr>
        </p:nvSpPr>
        <p:spPr>
          <a:xfrm>
            <a:off x="445312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72"/>
          <p:cNvSpPr txBox="1">
            <a:spLocks noGrp="1"/>
          </p:cNvSpPr>
          <p:nvPr>
            <p:ph type="body" idx="4"/>
          </p:nvPr>
        </p:nvSpPr>
        <p:spPr>
          <a:xfrm>
            <a:off x="445312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70" name="Google Shape;70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1" name="Google Shape;71;p72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2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72"/>
          <p:cNvSpPr txBox="1">
            <a:spLocks noGrp="1"/>
          </p:cNvSpPr>
          <p:nvPr>
            <p:ph type="body" idx="5"/>
          </p:nvPr>
        </p:nvSpPr>
        <p:spPr>
          <a:xfrm>
            <a:off x="806500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72"/>
          <p:cNvSpPr txBox="1">
            <a:spLocks noGrp="1"/>
          </p:cNvSpPr>
          <p:nvPr>
            <p:ph type="body" idx="6"/>
          </p:nvPr>
        </p:nvSpPr>
        <p:spPr>
          <a:xfrm>
            <a:off x="806500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01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with picture">
  <p:cSld name="Quote slide with picture"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3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73"/>
          <p:cNvSpPr txBox="1"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457200" tIns="45700" rIns="457200" bIns="2331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3"/>
          <p:cNvSpPr txBox="1"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81" name="Google Shape;81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036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2 medium pictures">
  <p:cSld name="Title and Content with 2 medium picture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4"/>
          <p:cNvSpPr>
            <a:spLocks noGrp="1"/>
          </p:cNvSpPr>
          <p:nvPr>
            <p:ph type="pic" idx="2"/>
          </p:nvPr>
        </p:nvSpPr>
        <p:spPr>
          <a:xfrm>
            <a:off x="7901259" y="2727729"/>
            <a:ext cx="4290740" cy="4130271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74"/>
          <p:cNvSpPr>
            <a:spLocks noGrp="1"/>
          </p:cNvSpPr>
          <p:nvPr>
            <p:ph type="pic" idx="3"/>
          </p:nvPr>
        </p:nvSpPr>
        <p:spPr>
          <a:xfrm>
            <a:off x="6261609" y="0"/>
            <a:ext cx="3519311" cy="3007909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74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4"/>
          <p:cNvSpPr/>
          <p:nvPr/>
        </p:nvSpPr>
        <p:spPr>
          <a:xfrm rot="-6040930" flipH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4"/>
          <p:cNvSpPr txBox="1"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90" name="Google Shape;90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1" name="Google Shape;91;p74"/>
          <p:cNvSpPr txBox="1">
            <a:spLocks noGrp="1"/>
          </p:cNvSpPr>
          <p:nvPr>
            <p:ph type="body" idx="1"/>
          </p:nvPr>
        </p:nvSpPr>
        <p:spPr>
          <a:xfrm>
            <a:off x="841248" y="1828800"/>
            <a:ext cx="5093208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76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Kachel &amp; Biagini ESLS Presentation</a:t>
            </a:r>
            <a:endParaRPr dirty="0"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39846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.org/aasl/about/sections/es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slide.org/pubs/contexts.pdf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libslide.org/pubs/contexts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libslide.org/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biagini@pitt.edu" TargetMode="External"/><Relationship Id="rId2" Type="http://schemas.openxmlformats.org/officeDocument/2006/relationships/hyperlink" Target="mailto:dkachel@Antioch.edu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sonswiki.com/wiki/Springfield_Elementary_Schoo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"/>
          <p:cNvSpPr txBox="1">
            <a:spLocks noGrp="1"/>
          </p:cNvSpPr>
          <p:nvPr>
            <p:ph type="ctrTitle"/>
          </p:nvPr>
        </p:nvSpPr>
        <p:spPr>
          <a:xfrm>
            <a:off x="4706224" y="1761687"/>
            <a:ext cx="7281644" cy="302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 Black"/>
              <a:buNone/>
            </a:pPr>
            <a:r>
              <a:rPr lang="en-US" sz="40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Access to School Librarians: It’s an Equity Issue for Students</a:t>
            </a:r>
            <a:br>
              <a:rPr lang="en-US" dirty="0">
                <a:solidFill>
                  <a:srgbClr val="FFFFFF"/>
                </a:solidFill>
              </a:rPr>
            </a:br>
            <a:endParaRPr dirty="0"/>
          </a:p>
        </p:txBody>
      </p:sp>
      <p:sp>
        <p:nvSpPr>
          <p:cNvPr id="179" name="Google Shape;179;p1"/>
          <p:cNvSpPr txBox="1">
            <a:spLocks noGrp="1"/>
          </p:cNvSpPr>
          <p:nvPr>
            <p:ph type="subTitle" idx="1"/>
          </p:nvPr>
        </p:nvSpPr>
        <p:spPr>
          <a:xfrm>
            <a:off x="4917717" y="3963331"/>
            <a:ext cx="6592824" cy="218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6000" b="1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8600" b="1" dirty="0">
                <a:solidFill>
                  <a:srgbClr val="FFFFFF"/>
                </a:solidFill>
              </a:rPr>
              <a:t>Mary K. Biagini, University of Pittsburgh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8600" b="1" dirty="0">
                <a:solidFill>
                  <a:srgbClr val="FFFFFF"/>
                </a:solidFill>
              </a:rPr>
              <a:t>Debra E. Kachel, Antioch University Seattle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8600" b="1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10400" b="1" dirty="0">
                <a:solidFill>
                  <a:srgbClr val="FFFFFF"/>
                </a:solidFill>
              </a:rPr>
              <a:t>American Library Association Conference 2023</a:t>
            </a:r>
          </a:p>
          <a:p>
            <a:pPr marL="0" indent="0" algn="ctr">
              <a:buClr>
                <a:srgbClr val="FFFFFF"/>
              </a:buClr>
              <a:buSzPct val="100000"/>
            </a:pPr>
            <a:r>
              <a:rPr lang="en-US" sz="8800" b="0" i="0" u="none" strike="noStrike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Educators of School Librarians Section (ESLS)</a:t>
            </a:r>
            <a:endParaRPr lang="en-US" sz="8800" b="0" i="0" u="none" strike="noStrike" dirty="0">
              <a:solidFill>
                <a:schemeClr val="bg1"/>
              </a:solidFill>
              <a:effectLst/>
              <a:latin typeface="Arial Black" panose="020B0A040201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endParaRPr lang="en-US" sz="8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</p:txBody>
      </p:sp>
      <p:sp>
        <p:nvSpPr>
          <p:cNvPr id="180" name="Google Shape;180;p1"/>
          <p:cNvSpPr txBox="1"/>
          <p:nvPr/>
        </p:nvSpPr>
        <p:spPr>
          <a:xfrm>
            <a:off x="1963024" y="1266737"/>
            <a:ext cx="16125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24 June 2023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D8E11F88-278E-6D83-0547-2F8E0ADB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9531188" cy="1325880"/>
          </a:xfrm>
        </p:spPr>
        <p:txBody>
          <a:bodyPr/>
          <a:lstStyle/>
          <a:p>
            <a:r>
              <a:rPr lang="en-US" dirty="0">
                <a:solidFill>
                  <a:srgbClr val="0066FF"/>
                </a:solidFill>
                <a:latin typeface="Arial Black" panose="020B0A04020102020204" pitchFamily="34" charset="0"/>
              </a:rPr>
              <a:t>Student Demographics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B8021-7E7B-C4AF-D9C2-AADE3D450A2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Kachel &amp; Biagini ESLS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0CA73-16AE-BC84-D33B-63E534DDD24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9642F-F20D-7556-FE32-FFCFB0CA5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942" y="1553054"/>
            <a:ext cx="10500192" cy="4703526"/>
          </a:xfrm>
        </p:spPr>
        <p:txBody>
          <a:bodyPr wrap="square" anchor="t">
            <a:normAutofit lnSpcReduction="10000"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</a:rPr>
              <a:t>How do student demographics relate to meeting the existing standard of having a full-time librarian in every school?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kern="100" dirty="0">
                <a:effectLst/>
              </a:rPr>
              <a:t> </a:t>
            </a:r>
          </a:p>
          <a:p>
            <a:pPr marL="533400" lvl="2" indent="0">
              <a:spcBef>
                <a:spcPts val="0"/>
              </a:spcBef>
              <a:buNone/>
            </a:pPr>
            <a:r>
              <a:rPr lang="en-US" sz="2400" b="1" kern="100" dirty="0">
                <a:solidFill>
                  <a:srgbClr val="009999"/>
                </a:solidFill>
                <a:effectLst/>
                <a:latin typeface="Arial Black" panose="020B0A04020102020204" pitchFamily="34" charset="0"/>
              </a:rPr>
              <a:t>For majority minority districts (those where &lt;50% of students </a:t>
            </a:r>
            <a:r>
              <a:rPr lang="en-US" sz="2400" b="1" kern="100" dirty="0">
                <a:solidFill>
                  <a:srgbClr val="009999"/>
                </a:solidFill>
                <a:latin typeface="Arial Black" panose="020B0A04020102020204" pitchFamily="34" charset="0"/>
              </a:rPr>
              <a:t>are</a:t>
            </a:r>
            <a:r>
              <a:rPr lang="en-US" sz="2400" b="1" kern="100" dirty="0">
                <a:solidFill>
                  <a:srgbClr val="009999"/>
                </a:solidFill>
                <a:effectLst/>
                <a:latin typeface="Arial Black" panose="020B0A04020102020204" pitchFamily="34" charset="0"/>
              </a:rPr>
              <a:t> BIPOC), 8.2% of districts met the librarian-in-every-school standard compared with 11.3% of districts that were majority white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Arial Black" panose="020B0A04020102020204" pitchFamily="34" charset="0"/>
              </a:rPr>
              <a:t> 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</a:rPr>
              <a:t>How do student demographics relate to meeting the hypothetical standard of &gt;500 students for every school librarian?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700" kern="100" dirty="0">
                <a:effectLst/>
              </a:rPr>
              <a:t> </a:t>
            </a:r>
          </a:p>
          <a:p>
            <a:pPr marL="533400" lvl="2" indent="0">
              <a:spcBef>
                <a:spcPts val="0"/>
              </a:spcBef>
              <a:buNone/>
            </a:pPr>
            <a:r>
              <a:rPr lang="en-US" sz="2400" b="1" kern="100" dirty="0">
                <a:solidFill>
                  <a:srgbClr val="009999"/>
                </a:solidFill>
                <a:effectLst/>
                <a:latin typeface="Arial Black" panose="020B0A04020102020204" pitchFamily="34" charset="0"/>
              </a:rPr>
              <a:t>For majority minority districts, 9.8% of districts met the standard of &gt;500 students per librarian compared with 17.3% of districts that were majority white</a:t>
            </a:r>
          </a:p>
          <a:p>
            <a:pPr marL="114300" indent="0">
              <a:buNone/>
            </a:pPr>
            <a:endParaRPr lang="en-US" sz="1700" dirty="0"/>
          </a:p>
        </p:txBody>
      </p:sp>
      <p:pic>
        <p:nvPicPr>
          <p:cNvPr id="5" name="Graphic 4" descr="Children with solid fill">
            <a:extLst>
              <a:ext uri="{FF2B5EF4-FFF2-40B4-BE49-F238E27FC236}">
                <a16:creationId xmlns:a16="http://schemas.microsoft.com/office/drawing/2014/main" id="{4398DA13-0034-2FB2-1F1F-135421D58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599" y="384606"/>
            <a:ext cx="1405855" cy="11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1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1"/>
          <p:cNvSpPr/>
          <p:nvPr/>
        </p:nvSpPr>
        <p:spPr>
          <a:xfrm>
            <a:off x="-53255" y="76899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1"/>
          <p:cNvSpPr txBox="1">
            <a:spLocks noGrp="1"/>
          </p:cNvSpPr>
          <p:nvPr>
            <p:ph type="title"/>
          </p:nvPr>
        </p:nvSpPr>
        <p:spPr>
          <a:xfrm>
            <a:off x="453006" y="553846"/>
            <a:ext cx="6157519" cy="104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4000"/>
              <a:buFont typeface="Arial Black"/>
              <a:buNone/>
            </a:pPr>
            <a:r>
              <a:rPr lang="en-US" sz="4800" dirty="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rPr>
              <a:t>What we know</a:t>
            </a:r>
            <a:endParaRPr sz="4800" dirty="0">
              <a:solidFill>
                <a:srgbClr val="0066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27" name="Google Shape;627;p31"/>
          <p:cNvSpPr/>
          <p:nvPr/>
        </p:nvSpPr>
        <p:spPr>
          <a:xfrm>
            <a:off x="10198657" y="1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1"/>
          <p:cNvSpPr txBox="1">
            <a:spLocks noGrp="1"/>
          </p:cNvSpPr>
          <p:nvPr>
            <p:ph type="body" idx="1"/>
          </p:nvPr>
        </p:nvSpPr>
        <p:spPr>
          <a:xfrm>
            <a:off x="453005" y="1493134"/>
            <a:ext cx="8774885" cy="402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rPr>
              <a:t>Access to school librarians is correlated to state staffing    requirements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None/>
            </a:pPr>
            <a:endParaRPr sz="3600" dirty="0">
              <a:solidFill>
                <a:srgbClr val="0066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rPr>
              <a:t>Whether enforced or not, states with school librarian staffing requirements have more librarians than states without any requirements</a:t>
            </a:r>
            <a:endParaRPr sz="3600" dirty="0">
              <a:solidFill>
                <a:srgbClr val="0066FF"/>
              </a:solidFill>
            </a:endParaRPr>
          </a:p>
        </p:txBody>
      </p:sp>
      <p:pic>
        <p:nvPicPr>
          <p:cNvPr id="630" name="Google Shape;630;p31" descr="Schoolhou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3200" y="1369012"/>
            <a:ext cx="2952074" cy="3192466"/>
          </a:xfrm>
          <a:custGeom>
            <a:avLst/>
            <a:gdLst/>
            <a:ahLst/>
            <a:cxnLst/>
            <a:rect l="l" t="t" r="r" b="b"/>
            <a:pathLst>
              <a:path w="4114800" h="5712488" extrusionOk="0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31" name="Google Shape;631;p31"/>
          <p:cNvSpPr/>
          <p:nvPr/>
        </p:nvSpPr>
        <p:spPr>
          <a:xfrm>
            <a:off x="7571407" y="-200726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2" name="Google Shape;632;p31"/>
          <p:cNvCxnSpPr/>
          <p:nvPr/>
        </p:nvCxnSpPr>
        <p:spPr>
          <a:xfrm>
            <a:off x="12138745" y="1027906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35" name="Google Shape;635;p31"/>
          <p:cNvSpPr/>
          <p:nvPr/>
        </p:nvSpPr>
        <p:spPr>
          <a:xfrm rot="-1136562">
            <a:off x="7456580" y="5166682"/>
            <a:ext cx="1835725" cy="2024785"/>
          </a:xfrm>
          <a:custGeom>
            <a:avLst/>
            <a:gdLst/>
            <a:ahLst/>
            <a:cxnLst/>
            <a:rect l="l" t="t" r="r" b="b"/>
            <a:pathLst>
              <a:path w="1835725" h="2024785" extrusionOk="0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1"/>
          <p:cNvSpPr/>
          <p:nvPr/>
        </p:nvSpPr>
        <p:spPr>
          <a:xfrm>
            <a:off x="6809527" y="6033795"/>
            <a:ext cx="1991064" cy="824205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1"/>
          <p:cNvSpPr txBox="1">
            <a:spLocks noGrp="1"/>
          </p:cNvSpPr>
          <p:nvPr>
            <p:ph type="sldNum" idx="12"/>
          </p:nvPr>
        </p:nvSpPr>
        <p:spPr>
          <a:xfrm>
            <a:off x="10030244" y="6356350"/>
            <a:ext cx="13235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venir"/>
                <a:sym typeface="Aveni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venir"/>
              <a:sym typeface="Avenir"/>
            </a:endParaRPr>
          </a:p>
        </p:txBody>
      </p:sp>
      <p:sp>
        <p:nvSpPr>
          <p:cNvPr id="638" name="Google Shape;638;p31"/>
          <p:cNvSpPr/>
          <p:nvPr/>
        </p:nvSpPr>
        <p:spPr>
          <a:xfrm>
            <a:off x="10851696" y="5519196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468D55-2ACB-53DE-A87E-15248E95BE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</p:spTree>
    <p:extLst>
      <p:ext uri="{BB962C8B-B14F-4D97-AF65-F5344CB8AC3E}">
        <p14:creationId xmlns:p14="http://schemas.microsoft.com/office/powerpoint/2010/main" val="93797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4E48B55-92F7-4127-BF04-20F0B211AE05}"/>
              </a:ext>
            </a:extLst>
          </p:cNvPr>
          <p:cNvSpPr txBox="1"/>
          <p:nvPr/>
        </p:nvSpPr>
        <p:spPr>
          <a:xfrm>
            <a:off x="4932727" y="838899"/>
            <a:ext cx="687897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YES, AND ENFORCED: 10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states plus DC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22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%)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have legal, enforced requirements for school librarians in their public schools:</a:t>
            </a:r>
            <a:r>
              <a:rPr lang="en-US" sz="22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AL, AR, KY, MS, MT, NE, ND, OK, SC, WI,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&amp;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District of Columbia</a:t>
            </a:r>
          </a:p>
          <a:p>
            <a:pPr marL="342900" marR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YES, BUT NOT ENFORCED: 16 states </a:t>
            </a:r>
            <a:r>
              <a:rPr lang="en-US" sz="2200" b="1" dirty="0">
                <a:solidFill>
                  <a:srgbClr val="0066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(31%) </a:t>
            </a:r>
            <a:r>
              <a:rPr lang="en-US" sz="2200" dirty="0">
                <a:solidFill>
                  <a:srgbClr val="0066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have legal requirements</a:t>
            </a:r>
            <a:r>
              <a:rPr lang="en-US" sz="2200" dirty="0">
                <a:solidFill>
                  <a:srgbClr val="0066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that are not</a:t>
            </a:r>
            <a:r>
              <a:rPr lang="en-US" sz="2200" dirty="0">
                <a:solidFill>
                  <a:srgbClr val="0066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enforced: </a:t>
            </a:r>
            <a:r>
              <a:rPr lang="en-US" sz="20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CA, GA, IN, IA, LA, ME, MD, NH, NJ, NM, NY, OR, TN, VT, VA, WA</a:t>
            </a:r>
          </a:p>
          <a:p>
            <a:pPr marL="342900" marR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99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 REQUIREMENT: 24 states </a:t>
            </a:r>
            <a:r>
              <a:rPr lang="en-US" sz="2200" b="1" dirty="0">
                <a:solidFill>
                  <a:srgbClr val="FF99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(47%) </a:t>
            </a:r>
            <a:r>
              <a:rPr lang="en-US" sz="2200" dirty="0">
                <a:solidFill>
                  <a:srgbClr val="FF99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have no legal requirements: </a:t>
            </a:r>
            <a:r>
              <a:rPr lang="en-US" sz="2000" dirty="0">
                <a:solidFill>
                  <a:srgbClr val="FF99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AK, AZ, CO, CT, DE, FL, HI, ID, IL, KS, MA, MI, MN, MO, NV, NC, OH, PA, RI, SD, TX, UT, WV, WY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F71DBC7-1CDD-B342-9265-6C8E3A835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652585"/>
              </p:ext>
            </p:extLst>
          </p:nvPr>
        </p:nvGraphicFramePr>
        <p:xfrm>
          <a:off x="295564" y="639596"/>
          <a:ext cx="4637163" cy="510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105CBEE-6CDD-4442-A79B-ADA18C54B106}"/>
              </a:ext>
            </a:extLst>
          </p:cNvPr>
          <p:cNvSpPr txBox="1">
            <a:spLocks/>
          </p:cNvSpPr>
          <p:nvPr/>
        </p:nvSpPr>
        <p:spPr>
          <a:xfrm>
            <a:off x="380301" y="5861386"/>
            <a:ext cx="11202798" cy="5073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Kachel, D. E., &amp; Lance, K. C. (2021, January 26). </a:t>
            </a:r>
          </a:p>
          <a:p>
            <a:r>
              <a:rPr lang="en-US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Contexts for school librarian employment</a:t>
            </a:r>
            <a:r>
              <a:rPr lang="en-US" sz="16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https://libslide.org/pubs/contexts.pdf</a:t>
            </a:r>
            <a:r>
              <a:rPr lang="en-US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Dutch801 Rm B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FDDA5-402B-60F8-C5FC-67ECB9B924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A2552-57E4-58ED-877B-2E6C99998E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1"/>
          <p:cNvSpPr/>
          <p:nvPr/>
        </p:nvSpPr>
        <p:spPr>
          <a:xfrm>
            <a:off x="-53255" y="76899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1"/>
          <p:cNvSpPr txBox="1">
            <a:spLocks noGrp="1"/>
          </p:cNvSpPr>
          <p:nvPr>
            <p:ph type="title"/>
          </p:nvPr>
        </p:nvSpPr>
        <p:spPr>
          <a:xfrm>
            <a:off x="453006" y="553846"/>
            <a:ext cx="6157519" cy="104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4000"/>
              <a:buFont typeface="Arial Black"/>
              <a:buNone/>
            </a:pPr>
            <a:r>
              <a:rPr lang="en-US" sz="4800" dirty="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rPr>
              <a:t>What we know</a:t>
            </a:r>
            <a:endParaRPr sz="4800" dirty="0">
              <a:solidFill>
                <a:srgbClr val="0066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27" name="Google Shape;627;p31"/>
          <p:cNvSpPr/>
          <p:nvPr/>
        </p:nvSpPr>
        <p:spPr>
          <a:xfrm>
            <a:off x="10198657" y="1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1"/>
          <p:cNvSpPr txBox="1">
            <a:spLocks noGrp="1"/>
          </p:cNvSpPr>
          <p:nvPr>
            <p:ph type="body" idx="1"/>
          </p:nvPr>
        </p:nvSpPr>
        <p:spPr>
          <a:xfrm>
            <a:off x="453006" y="1745847"/>
            <a:ext cx="7434177" cy="4610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None/>
            </a:pPr>
            <a:r>
              <a:rPr lang="en-US" sz="3200" dirty="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rPr>
              <a:t>Based on 2021-22 NCES data: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None/>
            </a:pPr>
            <a:endParaRPr lang="en-US" sz="3200" dirty="0">
              <a:solidFill>
                <a:srgbClr val="0066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rPr>
              <a:t>There are not enough school librarians nationwide to provide a librarian per school building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0066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rPr>
              <a:t>There are not enough librarians for </a:t>
            </a:r>
            <a:r>
              <a:rPr lang="en-US" sz="3000" dirty="0">
                <a:solidFill>
                  <a:srgbClr val="0066FF"/>
                </a:solidFill>
                <a:latin typeface="Arial Black"/>
                <a:sym typeface="Arial Black"/>
              </a:rPr>
              <a:t>a librarian for every 500 students</a:t>
            </a:r>
            <a:endParaRPr sz="3000" dirty="0">
              <a:solidFill>
                <a:srgbClr val="0066FF"/>
              </a:solidFill>
            </a:endParaRPr>
          </a:p>
        </p:txBody>
      </p:sp>
      <p:pic>
        <p:nvPicPr>
          <p:cNvPr id="630" name="Google Shape;630;p31" descr="Schoolhou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 extrusionOk="0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31" name="Google Shape;631;p31"/>
          <p:cNvSpPr/>
          <p:nvPr/>
        </p:nvSpPr>
        <p:spPr>
          <a:xfrm>
            <a:off x="6749602" y="1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2" name="Google Shape;632;p31"/>
          <p:cNvCxnSpPr/>
          <p:nvPr/>
        </p:nvCxnSpPr>
        <p:spPr>
          <a:xfrm>
            <a:off x="12138745" y="1027906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35" name="Google Shape;635;p31"/>
          <p:cNvSpPr/>
          <p:nvPr/>
        </p:nvSpPr>
        <p:spPr>
          <a:xfrm rot="-1136562">
            <a:off x="7456580" y="5166682"/>
            <a:ext cx="1835725" cy="2024785"/>
          </a:xfrm>
          <a:custGeom>
            <a:avLst/>
            <a:gdLst/>
            <a:ahLst/>
            <a:cxnLst/>
            <a:rect l="l" t="t" r="r" b="b"/>
            <a:pathLst>
              <a:path w="1835725" h="2024785" extrusionOk="0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1"/>
          <p:cNvSpPr/>
          <p:nvPr/>
        </p:nvSpPr>
        <p:spPr>
          <a:xfrm>
            <a:off x="6809527" y="6033795"/>
            <a:ext cx="1991064" cy="824205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1"/>
          <p:cNvSpPr txBox="1">
            <a:spLocks noGrp="1"/>
          </p:cNvSpPr>
          <p:nvPr>
            <p:ph type="sldNum" idx="12"/>
          </p:nvPr>
        </p:nvSpPr>
        <p:spPr>
          <a:xfrm>
            <a:off x="10030244" y="6356350"/>
            <a:ext cx="13235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venir"/>
                <a:sym typeface="Aveni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venir"/>
              <a:sym typeface="Avenir"/>
            </a:endParaRPr>
          </a:p>
        </p:txBody>
      </p:sp>
      <p:sp>
        <p:nvSpPr>
          <p:cNvPr id="638" name="Google Shape;638;p31"/>
          <p:cNvSpPr/>
          <p:nvPr/>
        </p:nvSpPr>
        <p:spPr>
          <a:xfrm>
            <a:off x="10851696" y="5519196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4F7C0-9CDE-BC98-6275-7BB5893B58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96525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0BC4-5366-D295-E596-9748591B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07" y="1399031"/>
            <a:ext cx="3236976" cy="398583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One FTE librarian in each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77ACA-205F-9419-1F2E-73FA4C0B2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1746" y="136526"/>
            <a:ext cx="6297674" cy="658495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600" kern="100" dirty="0">
              <a:solidFill>
                <a:srgbClr val="009999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600" kern="100" dirty="0">
              <a:solidFill>
                <a:srgbClr val="009999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kern="100" dirty="0">
                <a:solidFill>
                  <a:srgbClr val="009999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5.9 million students (12.9% of all K-12 students) are enrolled in 1,350 districts (10.6% of all districts) that reported enough school librarians to employ one full time librarian in every school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66FF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average number of students per librarian for these 1,350 school districts was </a:t>
            </a:r>
            <a:r>
              <a:rPr lang="en-US" sz="3600" kern="100" dirty="0">
                <a:solidFill>
                  <a:srgbClr val="009999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561</a:t>
            </a:r>
            <a:endParaRPr lang="en-US" sz="3600" kern="100" dirty="0">
              <a:solidFill>
                <a:srgbClr val="0066FF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A9F9F-04E3-4BFD-AF13-E0F11A72C5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01AA6-E8C4-FBD4-0A0B-E2E881539A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5095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1817-71BE-B13F-0052-17B88782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Districts employing enough school librarians to have a librarian in each school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2021-22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15E65-D4A6-A852-60CF-94E1ED837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9453" y="-142613"/>
            <a:ext cx="6429357" cy="6395631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only winner is . . . </a:t>
            </a:r>
            <a:r>
              <a:rPr lang="en-US" sz="3200" kern="100" dirty="0">
                <a:solidFill>
                  <a:srgbClr val="009999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Arkansas</a:t>
            </a:r>
            <a:r>
              <a:rPr lang="en-US" sz="3200" kern="100" dirty="0">
                <a:solidFill>
                  <a:srgbClr val="00999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US" sz="24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66FF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>
                <a:solidFill>
                  <a:srgbClr val="009999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en-US" sz="2000" kern="100" dirty="0">
                <a:solidFill>
                  <a:srgbClr val="0099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58.3% of districts </a:t>
            </a:r>
            <a:r>
              <a:rPr lang="en-US" sz="2000" kern="100" dirty="0">
                <a:solidFill>
                  <a:srgbClr val="0066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</a:t>
            </a:r>
            <a:r>
              <a:rPr lang="en-US" sz="20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enough school librarians to have </a:t>
            </a:r>
            <a:r>
              <a:rPr lang="en-US" sz="2000" kern="100" dirty="0">
                <a:solidFill>
                  <a:srgbClr val="0066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0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>
                <a:solidFill>
                  <a:srgbClr val="0066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librarian per </a:t>
            </a:r>
            <a:r>
              <a:rPr lang="en-US" sz="20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 </a:t>
            </a:r>
          </a:p>
          <a:p>
            <a:pPr marL="571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kern="100" dirty="0">
                <a:solidFill>
                  <a:srgbClr val="0066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¼ to ½ </a:t>
            </a:r>
            <a:r>
              <a:rPr lang="en-US" sz="20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districts were comparably staffed in </a:t>
            </a:r>
            <a:r>
              <a:rPr lang="en-US" sz="2000" kern="100" dirty="0">
                <a:solidFill>
                  <a:srgbClr val="0066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0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states:  </a:t>
            </a:r>
            <a:r>
              <a:rPr lang="en-US" sz="18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SC, NH, CT, GA, AL, VT, VA, TN, </a:t>
            </a:r>
            <a:r>
              <a:rPr lang="en-US" sz="1800" kern="100" dirty="0">
                <a:solidFill>
                  <a:srgbClr val="0066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lang="en-US" sz="18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</a:p>
          <a:p>
            <a:pPr marL="571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kern="100" dirty="0">
                <a:solidFill>
                  <a:srgbClr val="0066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districts in 10 states met this staffing: </a:t>
            </a:r>
            <a:r>
              <a:rPr lang="en-US" sz="180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ll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are without adequate access to school librarians in  </a:t>
            </a:r>
            <a:r>
              <a:rPr lang="en-US" sz="18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D.C., AK, DE, HI, ID, MN, NM, OR, SD, UT, </a:t>
            </a:r>
            <a:r>
              <a:rPr lang="en-US" sz="1800" kern="100" dirty="0">
                <a:solidFill>
                  <a:srgbClr val="0066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lang="en-US" sz="18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WV </a:t>
            </a:r>
            <a:endParaRPr lang="en-US" dirty="0">
              <a:solidFill>
                <a:srgbClr val="0066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93815-1FF0-499C-8D92-04E8CABD03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35F7B-3E21-ECC0-993E-B915C123A05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870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9"/>
          <p:cNvSpPr txBox="1">
            <a:spLocks noGrp="1"/>
          </p:cNvSpPr>
          <p:nvPr>
            <p:ph type="title"/>
          </p:nvPr>
        </p:nvSpPr>
        <p:spPr>
          <a:xfrm>
            <a:off x="587229" y="-300941"/>
            <a:ext cx="8915585" cy="199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700"/>
              <a:buFont typeface="Arial Black"/>
              <a:buNone/>
            </a:pPr>
            <a:r>
              <a:rPr lang="en-US" dirty="0">
                <a:solidFill>
                  <a:srgbClr val="0066CC"/>
                </a:solidFill>
                <a:latin typeface="Arial Black"/>
                <a:ea typeface="Arial Black"/>
                <a:cs typeface="Arial Black"/>
                <a:sym typeface="Arial Black"/>
              </a:rPr>
              <a:t>Bottom Line: Lack of equity</a:t>
            </a:r>
            <a:endParaRPr dirty="0"/>
          </a:p>
        </p:txBody>
      </p:sp>
      <p:sp>
        <p:nvSpPr>
          <p:cNvPr id="713" name="Google Shape;713;p39"/>
          <p:cNvSpPr/>
          <p:nvPr/>
        </p:nvSpPr>
        <p:spPr>
          <a:xfrm>
            <a:off x="10198657" y="1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9"/>
          <p:cNvSpPr txBox="1">
            <a:spLocks noGrp="1"/>
          </p:cNvSpPr>
          <p:nvPr>
            <p:ph type="body" idx="1"/>
          </p:nvPr>
        </p:nvSpPr>
        <p:spPr>
          <a:xfrm>
            <a:off x="393538" y="1027906"/>
            <a:ext cx="9690023" cy="583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  <a:t>20% </a:t>
            </a:r>
            <a:r>
              <a:rPr lang="en-US" sz="2000" dirty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of full-time-equivalent school librarians lost in last decade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Fewer than </a:t>
            </a:r>
            <a:r>
              <a:rPr lang="en-US" sz="2000" dirty="0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  <a:t>40,000</a:t>
            </a:r>
            <a:r>
              <a:rPr lang="en-US" sz="20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school librarians nationwide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In 2021-22: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  <a:t>7.1 million students</a:t>
            </a:r>
            <a:r>
              <a:rPr lang="en-US" sz="20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dirty="0">
                <a:solidFill>
                  <a:srgbClr val="FF9900"/>
                </a:solidFill>
                <a:latin typeface="Arial Black"/>
                <a:ea typeface="Arial Black"/>
                <a:cs typeface="Arial Black"/>
                <a:sym typeface="Arial Black"/>
              </a:rPr>
              <a:t>in districts without any librarians*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rgbClr val="FF99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million students in majority nonwhite districts without any librarians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57% of the 7.1 million students in all districts without any librarians</a:t>
            </a:r>
            <a:r>
              <a:rPr lang="en-US" sz="18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rgbClr val="0070C0"/>
              </a:solidFill>
              <a:latin typeface="Arial Black" panose="020B0A04020102020204" pitchFamily="34" charset="0"/>
              <a:ea typeface="Arial Black"/>
              <a:cs typeface="Arial Black"/>
              <a:sym typeface="Arial Bla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  <a:ea typeface="Arial Black"/>
                <a:cs typeface="Arial Black"/>
                <a:sym typeface="Arial Black"/>
              </a:rPr>
              <a:t>In 2021-22, almost </a:t>
            </a:r>
            <a:r>
              <a:rPr lang="en-US" sz="2000" dirty="0">
                <a:solidFill>
                  <a:srgbClr val="FF9900"/>
                </a:solidFill>
                <a:latin typeface="Arial Black" panose="020B0A04020102020204" pitchFamily="34" charset="0"/>
                <a:ea typeface="Arial Black"/>
                <a:cs typeface="Arial Black"/>
                <a:sym typeface="Arial Black"/>
              </a:rPr>
              <a:t>35% of all school districts had zero librarians* </a:t>
            </a:r>
            <a:endParaRPr dirty="0">
              <a:solidFill>
                <a:srgbClr val="FF9900"/>
              </a:solidFill>
              <a:latin typeface="Arial Black" panose="020B0A040201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Noto Sans Symbols"/>
              <a:buChar char="▪"/>
            </a:pPr>
            <a:r>
              <a:rPr lang="en-US" sz="2400" dirty="0">
                <a:solidFill>
                  <a:srgbClr val="0066CC"/>
                </a:solidFill>
                <a:latin typeface="Arial Black"/>
                <a:ea typeface="Arial Black"/>
                <a:cs typeface="Arial Black"/>
                <a:sym typeface="Arial Black"/>
              </a:rPr>
              <a:t>Gap between students in districts with a “library privilege” and those without librarians continues to widen</a:t>
            </a:r>
            <a:endParaRPr dirty="0"/>
          </a:p>
          <a:p>
            <a:pPr marL="22860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</p:txBody>
      </p:sp>
      <p:sp>
        <p:nvSpPr>
          <p:cNvPr id="718" name="Google Shape;71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16</a:t>
            </a:fld>
            <a:endParaRPr dirty="0">
              <a:solidFill>
                <a:srgbClr val="888888"/>
              </a:solidFill>
            </a:endParaRPr>
          </a:p>
        </p:txBody>
      </p:sp>
      <p:sp>
        <p:nvSpPr>
          <p:cNvPr id="719" name="Google Shape;719;p39"/>
          <p:cNvSpPr/>
          <p:nvPr/>
        </p:nvSpPr>
        <p:spPr>
          <a:xfrm rot="-1136562">
            <a:off x="7450227" y="5166682"/>
            <a:ext cx="1835725" cy="2024785"/>
          </a:xfrm>
          <a:custGeom>
            <a:avLst/>
            <a:gdLst/>
            <a:ahLst/>
            <a:cxnLst/>
            <a:rect l="l" t="t" r="r" b="b"/>
            <a:pathLst>
              <a:path w="1835725" h="2024785" extrusionOk="0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0" name="Google Shape;720;p39" descr="Magnifying glass showing decling performance"/>
          <p:cNvPicPr preferRelativeResize="0"/>
          <p:nvPr/>
        </p:nvPicPr>
        <p:blipFill rotWithShape="1">
          <a:blip r:embed="rId3">
            <a:alphaModFix/>
          </a:blip>
          <a:srcRect l="1381" r="31869"/>
          <a:stretch/>
        </p:blipFill>
        <p:spPr>
          <a:xfrm>
            <a:off x="9486977" y="1075240"/>
            <a:ext cx="2311484" cy="2405658"/>
          </a:xfrm>
          <a:custGeom>
            <a:avLst/>
            <a:gdLst/>
            <a:ahLst/>
            <a:cxnLst/>
            <a:rect l="l" t="t" r="r" b="b"/>
            <a:pathLst>
              <a:path w="2663168" h="2663168" extrusionOk="0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21" name="Google Shape;721;p39"/>
          <p:cNvSpPr/>
          <p:nvPr/>
        </p:nvSpPr>
        <p:spPr>
          <a:xfrm>
            <a:off x="11158527" y="3621677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2" name="Google Shape;722;p39"/>
          <p:cNvCxnSpPr/>
          <p:nvPr/>
        </p:nvCxnSpPr>
        <p:spPr>
          <a:xfrm>
            <a:off x="12138745" y="1027906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723" name="Google Shape;723;p39"/>
          <p:cNvSpPr/>
          <p:nvPr/>
        </p:nvSpPr>
        <p:spPr>
          <a:xfrm>
            <a:off x="6809527" y="6033795"/>
            <a:ext cx="1991064" cy="824205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39"/>
          <p:cNvSpPr/>
          <p:nvPr/>
        </p:nvSpPr>
        <p:spPr>
          <a:xfrm>
            <a:off x="10851696" y="5523449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60B0A-E6C4-07F0-C442-8046F6BD4864}"/>
              </a:ext>
            </a:extLst>
          </p:cNvPr>
          <p:cNvSpPr txBox="1"/>
          <p:nvPr/>
        </p:nvSpPr>
        <p:spPr>
          <a:xfrm>
            <a:off x="871841" y="6123543"/>
            <a:ext cx="7123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</a:rPr>
              <a:t>* Does not include individual schools without librarians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BDB34-B83C-6375-5AA3-C22F208B85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49F4D-3FDE-EF88-DC8F-961C2DB3B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6069436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Teachers often pivot from the classroom to the library with little coursework or experience</a:t>
            </a:r>
          </a:p>
          <a:p>
            <a:pPr marL="114300" indent="0">
              <a:buNone/>
            </a:pPr>
            <a:endParaRPr lang="en-US" sz="3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Fewer programs educate school librarians—undergraduate or graduate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826D3-5555-3BB3-DE58-778744A8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Kachel &amp; Biagini ESLS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40B6-9176-40F7-2424-1CADD3AF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0" y="1870075"/>
            <a:ext cx="3325092" cy="407475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FF3A911-8B57-4F06-44F4-B3D25463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0552462" cy="1325563"/>
          </a:xfrm>
          <a:solidFill>
            <a:schemeClr val="tx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The pipeline of new librarians is a trickle . . . </a:t>
            </a:r>
          </a:p>
        </p:txBody>
      </p:sp>
    </p:spTree>
    <p:extLst>
      <p:ext uri="{BB962C8B-B14F-4D97-AF65-F5344CB8AC3E}">
        <p14:creationId xmlns:p14="http://schemas.microsoft.com/office/powerpoint/2010/main" val="46339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00F53C-5FCD-48C7-918D-3C3C90ABB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44189"/>
              </p:ext>
            </p:extLst>
          </p:nvPr>
        </p:nvGraphicFramePr>
        <p:xfrm>
          <a:off x="682907" y="1690687"/>
          <a:ext cx="11042657" cy="4236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122">
                  <a:extLst>
                    <a:ext uri="{9D8B030D-6E8A-4147-A177-3AD203B41FA5}">
                      <a16:colId xmlns:a16="http://schemas.microsoft.com/office/drawing/2014/main" val="1204532899"/>
                    </a:ext>
                  </a:extLst>
                </a:gridCol>
                <a:gridCol w="1249960">
                  <a:extLst>
                    <a:ext uri="{9D8B030D-6E8A-4147-A177-3AD203B41FA5}">
                      <a16:colId xmlns:a16="http://schemas.microsoft.com/office/drawing/2014/main" val="1659315351"/>
                    </a:ext>
                  </a:extLst>
                </a:gridCol>
                <a:gridCol w="8059575">
                  <a:extLst>
                    <a:ext uri="{9D8B030D-6E8A-4147-A177-3AD203B41FA5}">
                      <a16:colId xmlns:a16="http://schemas.microsoft.com/office/drawing/2014/main" val="196979737"/>
                    </a:ext>
                  </a:extLst>
                </a:gridCol>
              </a:tblGrid>
              <a:tr h="939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# </a:t>
                      </a:r>
                    </a:p>
                    <a:p>
                      <a:pPr algn="ctr" fontAlgn="b"/>
                      <a:r>
                        <a:rPr lang="en-US" sz="200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Institutions</a:t>
                      </a:r>
                    </a:p>
                    <a:p>
                      <a:pPr algn="ctr" fontAlgn="b"/>
                      <a:endParaRPr lang="en-US" sz="20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# </a:t>
                      </a:r>
                    </a:p>
                    <a:p>
                      <a:pPr algn="ctr" fontAlgn="b"/>
                      <a:r>
                        <a:rPr lang="en-US" sz="200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States</a:t>
                      </a:r>
                    </a:p>
                    <a:p>
                      <a:pPr algn="ctr" fontAlgn="b"/>
                      <a:endParaRPr lang="en-US" sz="20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                   States</a:t>
                      </a:r>
                    </a:p>
                    <a:p>
                      <a:pPr algn="ctr" fontAlgn="b"/>
                      <a:endParaRPr lang="en-US" sz="20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68908"/>
                  </a:ext>
                </a:extLst>
              </a:tr>
              <a:tr h="318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TX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484103"/>
                  </a:ext>
                </a:extLst>
              </a:tr>
              <a:tr h="318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AL, NY, TN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90533"/>
                  </a:ext>
                </a:extLst>
              </a:tr>
              <a:tr h="318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IL, NC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29211"/>
                  </a:ext>
                </a:extLst>
              </a:tr>
              <a:tr h="318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CA, GA, KY, LA, MD, OK, WA</a:t>
                      </a:r>
                      <a:endParaRPr lang="nb-NO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86982"/>
                  </a:ext>
                </a:extLst>
              </a:tr>
              <a:tr h="318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AR, KS,  MA, MN, MO, NJ, VA, WI</a:t>
                      </a:r>
                      <a:endParaRPr lang="it-IT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239063"/>
                  </a:ext>
                </a:extLst>
              </a:tr>
              <a:tr h="318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CO, CT, FL, ID, IA, MT, NE, ND, PA, SD 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269663"/>
                  </a:ext>
                </a:extLst>
              </a:tr>
              <a:tr h="629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DC, DE, HI, IN, ME, MI, MS, NV, NH, OH, RI, SC, UT VT, WV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74646"/>
                  </a:ext>
                </a:extLst>
              </a:tr>
              <a:tr h="318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AK, AZ, NM, OR, WY</a:t>
                      </a:r>
                      <a:endParaRPr lang="en-US" sz="20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894922"/>
                  </a:ext>
                </a:extLst>
              </a:tr>
              <a:tr h="318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66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2021</a:t>
                      </a:r>
                      <a:r>
                        <a:rPr lang="en-US" sz="2000" b="0" i="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66FF"/>
                          </a:solidFill>
                          <a:effectLst/>
                          <a:latin typeface="Arial Black" panose="020B0A04020102020204" pitchFamily="34" charset="0"/>
                          <a:ea typeface="Cambria" panose="02040503050406030204" pitchFamily="18" charset="0"/>
                        </a:rPr>
                        <a:t>Totals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15792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F2C581-C7C2-B34F-9CDB-3392415A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Arial Black" panose="020B0A04020102020204" pitchFamily="34" charset="0"/>
              </a:rPr>
              <a:t>Institutions of Higher Education </a:t>
            </a:r>
            <a:br>
              <a:rPr lang="en-US" sz="3200" b="1" dirty="0">
                <a:solidFill>
                  <a:srgbClr val="0066FF"/>
                </a:solidFill>
                <a:latin typeface="Arial Black" panose="020B0A04020102020204" pitchFamily="34" charset="0"/>
              </a:rPr>
            </a:br>
            <a:r>
              <a:rPr lang="en-US" sz="3200" b="1" dirty="0">
                <a:solidFill>
                  <a:srgbClr val="0066FF"/>
                </a:solidFill>
                <a:latin typeface="Arial Black" panose="020B0A04020102020204" pitchFamily="34" charset="0"/>
              </a:rPr>
              <a:t>Preparing School Librarians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D55F11-2E74-2045-4F42-72F3881923CA}"/>
              </a:ext>
            </a:extLst>
          </p:cNvPr>
          <p:cNvSpPr txBox="1"/>
          <p:nvPr/>
        </p:nvSpPr>
        <p:spPr>
          <a:xfrm>
            <a:off x="1209964" y="6151418"/>
            <a:ext cx="10439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Kachel, D. E., &amp; Lance, K. C. (2021, January 26). </a:t>
            </a:r>
            <a:r>
              <a:rPr lang="en-US" sz="18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Contexts for school librarian employment.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https://libslide.org/pubs/contexts.pdf</a:t>
            </a:r>
            <a:r>
              <a:rPr lang="en-US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p.9-10.</a:t>
            </a:r>
            <a:endParaRPr lang="en-US" sz="1800" dirty="0">
              <a:effectLst/>
              <a:latin typeface="Dutch801 Rm B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CB0CE-CA92-B96D-E035-769FEA60FB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4AA82-73A8-61C0-C18A-8E999E5DF8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Picture 8" descr="People learning in classroom">
            <a:extLst>
              <a:ext uri="{FF2B5EF4-FFF2-40B4-BE49-F238E27FC236}">
                <a16:creationId xmlns:a16="http://schemas.microsoft.com/office/drawing/2014/main" id="{65504726-D60E-D730-D305-5E78B9BF89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29116"/>
            <a:ext cx="3572164" cy="26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4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0339-A236-5EB2-A378-91F5DD6C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What can we as educators do to improve the flow?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E210F-A4BA-301C-9024-E827771B687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099048" y="6356350"/>
            <a:ext cx="411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Kachel &amp; Biagini ESLS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9CF2E-863B-0AB2-47C9-45F68088D47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506456" y="6356350"/>
            <a:ext cx="850392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15CEA-C061-8B65-2B96-C3E3B28E8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5976" y="1108364"/>
            <a:ext cx="4709160" cy="5057544"/>
          </a:xfrm>
        </p:spPr>
        <p:txBody>
          <a:bodyPr wrap="square" anchor="t">
            <a:normAutofit/>
          </a:bodyPr>
          <a:lstStyle/>
          <a:p>
            <a:r>
              <a:rPr lang="en-US" sz="5000" dirty="0">
                <a:solidFill>
                  <a:srgbClr val="0066FF"/>
                </a:solidFill>
                <a:latin typeface="Arial Black" panose="020B0A04020102020204" pitchFamily="34" charset="0"/>
              </a:rPr>
              <a:t>What’s</a:t>
            </a:r>
          </a:p>
          <a:p>
            <a:r>
              <a:rPr lang="en-US" sz="5000" dirty="0">
                <a:solidFill>
                  <a:srgbClr val="0066FF"/>
                </a:solidFill>
                <a:latin typeface="Arial Black" panose="020B0A04020102020204" pitchFamily="34" charset="0"/>
              </a:rPr>
              <a:t>happening </a:t>
            </a:r>
          </a:p>
          <a:p>
            <a:r>
              <a:rPr lang="en-US" sz="5000" dirty="0">
                <a:solidFill>
                  <a:srgbClr val="0066FF"/>
                </a:solidFill>
                <a:latin typeface="Arial Black" panose="020B0A04020102020204" pitchFamily="34" charset="0"/>
              </a:rPr>
              <a:t>in</a:t>
            </a:r>
          </a:p>
          <a:p>
            <a:r>
              <a:rPr lang="en-US" sz="5000" dirty="0">
                <a:solidFill>
                  <a:srgbClr val="0066FF"/>
                </a:solidFill>
                <a:latin typeface="Arial Black" panose="020B0A04020102020204" pitchFamily="34" charset="0"/>
              </a:rPr>
              <a:t>your state?</a:t>
            </a:r>
          </a:p>
        </p:txBody>
      </p:sp>
    </p:spTree>
    <p:extLst>
      <p:ext uri="{BB962C8B-B14F-4D97-AF65-F5344CB8AC3E}">
        <p14:creationId xmlns:p14="http://schemas.microsoft.com/office/powerpoint/2010/main" val="68179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3"/>
          <p:cNvSpPr/>
          <p:nvPr/>
        </p:nvSpPr>
        <p:spPr>
          <a:xfrm>
            <a:off x="0" y="-50165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553674" y="365125"/>
            <a:ext cx="72900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600"/>
              <a:buFont typeface="Arial Black"/>
              <a:buNone/>
            </a:pPr>
            <a:r>
              <a:rPr lang="en-US" sz="4800" dirty="0">
                <a:solidFill>
                  <a:srgbClr val="0066CC"/>
                </a:solidFill>
                <a:latin typeface="Arial Black"/>
                <a:ea typeface="Arial Black"/>
                <a:cs typeface="Arial Black"/>
                <a:sym typeface="Arial Black"/>
              </a:rPr>
              <a:t>Equity is key </a:t>
            </a:r>
            <a:endParaRPr sz="4800" dirty="0"/>
          </a:p>
        </p:txBody>
      </p:sp>
      <p:sp>
        <p:nvSpPr>
          <p:cNvPr id="653" name="Google Shape;653;p33"/>
          <p:cNvSpPr txBox="1">
            <a:spLocks noGrp="1"/>
          </p:cNvSpPr>
          <p:nvPr>
            <p:ph type="body" idx="1"/>
          </p:nvPr>
        </p:nvSpPr>
        <p:spPr>
          <a:xfrm>
            <a:off x="553674" y="1803633"/>
            <a:ext cx="6017111" cy="437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0"/>
              </a:spcBef>
              <a:buClr>
                <a:srgbClr val="0066CC"/>
              </a:buClr>
              <a:buSzPts val="3000"/>
              <a:buFont typeface="Noto Sans Symbols"/>
              <a:buChar char="▪"/>
            </a:pPr>
            <a:r>
              <a:rPr lang="en-US" sz="3000" dirty="0">
                <a:solidFill>
                  <a:srgbClr val="0066CC"/>
                </a:solidFill>
                <a:latin typeface="Arial Black"/>
                <a:ea typeface="Arial Black"/>
                <a:cs typeface="Arial Black"/>
                <a:sym typeface="Arial Black"/>
              </a:rPr>
              <a:t>Access to school librarians is an educational equity issue</a:t>
            </a:r>
            <a:endParaRPr lang="en-US" sz="32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Font typeface="Noto Sans Symbols"/>
              <a:buChar char="▪"/>
            </a:pPr>
            <a:endParaRPr lang="en-US" sz="3000" dirty="0">
              <a:solidFill>
                <a:srgbClr val="0066CC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Font typeface="Noto Sans Symbols"/>
              <a:buChar char="▪"/>
            </a:pPr>
            <a:r>
              <a:rPr lang="en-US" sz="3000" dirty="0">
                <a:solidFill>
                  <a:srgbClr val="0066CC"/>
                </a:solidFill>
                <a:latin typeface="Arial Black"/>
                <a:ea typeface="Arial Black"/>
                <a:cs typeface="Arial Black"/>
                <a:sym typeface="Arial Black"/>
              </a:rPr>
              <a:t>Students and teachers who have access to school librarians have a decided advantage over those who do not—a library privilege that helps learners learn</a:t>
            </a:r>
            <a:endParaRPr dirty="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3000" dirty="0">
              <a:solidFill>
                <a:srgbClr val="0066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57" name="Google Shape;6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</a:t>
            </a:fld>
            <a:endParaRPr dirty="0">
              <a:solidFill>
                <a:srgbClr val="888888"/>
              </a:solidFill>
            </a:endParaRPr>
          </a:p>
        </p:txBody>
      </p:sp>
      <p:sp>
        <p:nvSpPr>
          <p:cNvPr id="658" name="Google Shape;658;p33"/>
          <p:cNvSpPr/>
          <p:nvPr/>
        </p:nvSpPr>
        <p:spPr>
          <a:xfrm rot="10389197" flipH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3"/>
          <p:cNvSpPr/>
          <p:nvPr/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9E8F6-46C9-7086-7DA6-40230C8C72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  <p:pic>
        <p:nvPicPr>
          <p:cNvPr id="4" name="Picture 3" descr="Children reading a book">
            <a:extLst>
              <a:ext uri="{FF2B5EF4-FFF2-40B4-BE49-F238E27FC236}">
                <a16:creationId xmlns:a16="http://schemas.microsoft.com/office/drawing/2014/main" id="{3C5151A1-A6A9-5572-4A03-8991E096ED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78" y="1870074"/>
            <a:ext cx="4622004" cy="37841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907742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ial Black" panose="020B0A04020102020204" pitchFamily="34" charset="0"/>
              </a:rPr>
              <a:t>Thank you!</a:t>
            </a:r>
            <a:br>
              <a:rPr lang="en-US" sz="6600" dirty="0">
                <a:latin typeface="Arial Black" panose="020B0A04020102020204" pitchFamily="34" charset="0"/>
              </a:rPr>
            </a:br>
            <a:br>
              <a:rPr lang="en-US" sz="3200" dirty="0"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06EF-9416-46F7-8230-B49EE126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Kachel &amp; Biagini ESLS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20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182" y="251670"/>
            <a:ext cx="6174382" cy="5890512"/>
          </a:xfrm>
        </p:spPr>
        <p:txBody>
          <a:bodyPr>
            <a:normAutofit lnSpcReduction="10000"/>
          </a:bodyPr>
          <a:lstStyle/>
          <a:p>
            <a:endParaRPr lang="en-US" sz="1800" dirty="0">
              <a:latin typeface="Arial Black" panose="020B0A04020102020204" pitchFamily="34" charset="0"/>
            </a:endParaRPr>
          </a:p>
          <a:p>
            <a:endParaRPr lang="en-US" sz="1800" dirty="0">
              <a:latin typeface="Arial Black" panose="020B0A04020102020204" pitchFamily="34" charset="0"/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Please check out the SLIDE website </a:t>
            </a:r>
            <a:endParaRPr lang="en-US" sz="2000" dirty="0">
              <a:latin typeface="Arial Black" panose="020B0A04020102020204" pitchFamily="34" charset="0"/>
            </a:endParaRPr>
          </a:p>
          <a:p>
            <a:pPr marL="9525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Interactive data tools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for accessing user-specified data at state &amp; district levels (step-by-step tutorials included)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Custom Search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District Comparison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State Profile (including time-lapse map of districts)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State Survey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hlinkClick r:id="rId2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hlinkClick r:id="rId2"/>
              </a:rPr>
              <a:t>https://libslide.org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7B1B5-2BC2-DE45-07AB-0098042292D3}"/>
              </a:ext>
            </a:extLst>
          </p:cNvPr>
          <p:cNvSpPr txBox="1"/>
          <p:nvPr/>
        </p:nvSpPr>
        <p:spPr>
          <a:xfrm>
            <a:off x="5905850" y="3429001"/>
            <a:ext cx="475655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solidFill>
                <a:srgbClr val="E50CBC"/>
              </a:solidFill>
              <a:latin typeface="Arial Black" panose="020B0A040201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Contact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Info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63251" y="2551176"/>
            <a:ext cx="5911885" cy="1755648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Deb Kachel  </a:t>
            </a:r>
            <a:r>
              <a:rPr lang="en-US" dirty="0">
                <a:latin typeface="Arial Black" panose="020B0A04020102020204" pitchFamily="34" charset="0"/>
                <a:hlinkClick r:id="rId2"/>
              </a:rPr>
              <a:t>dkachel@antioch.edu</a:t>
            </a:r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Mary Kay Biagini </a:t>
            </a:r>
            <a:r>
              <a:rPr lang="en-US" dirty="0">
                <a:latin typeface="Arial Black" panose="020B0A04020102020204" pitchFamily="34" charset="0"/>
                <a:hlinkClick r:id="rId3"/>
              </a:rPr>
              <a:t>biagini@pitt.edu</a:t>
            </a:r>
            <a:endParaRPr lang="en-US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71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304A9-E4B0-7B7A-E5B2-53B7EB6A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56FC46-91C0-C15C-2957-AC0C293A2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2" y="729842"/>
            <a:ext cx="10707148" cy="3342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4A0FDB-AC16-F56F-298A-9D339886835B}"/>
              </a:ext>
            </a:extLst>
          </p:cNvPr>
          <p:cNvSpPr txBox="1"/>
          <p:nvPr/>
        </p:nvSpPr>
        <p:spPr>
          <a:xfrm>
            <a:off x="2424418" y="3429000"/>
            <a:ext cx="91523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project was made possible in part by the Institute of Museum and Library Services Laura Bush 21st Century Librarian Grant Project RE-246368-OLS-20. The views, findings, conclusions or recommendations expressed in this website and related products do not necessarily represent those of the Institute of Museum and Library Services.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416601-311D-748C-66E1-9FF349DBB91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3238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1"/>
          <p:cNvSpPr/>
          <p:nvPr/>
        </p:nvSpPr>
        <p:spPr>
          <a:xfrm>
            <a:off x="0" y="146253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1"/>
          <p:cNvSpPr txBox="1">
            <a:spLocks noGrp="1"/>
          </p:cNvSpPr>
          <p:nvPr>
            <p:ph type="title"/>
          </p:nvPr>
        </p:nvSpPr>
        <p:spPr>
          <a:xfrm>
            <a:off x="453006" y="365125"/>
            <a:ext cx="6157519" cy="104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4000"/>
              <a:buFont typeface="Arial Black"/>
              <a:buNone/>
            </a:pPr>
            <a:r>
              <a:rPr lang="en-US" sz="4000" dirty="0">
                <a:solidFill>
                  <a:srgbClr val="0066CC"/>
                </a:solidFill>
                <a:latin typeface="Arial Black"/>
                <a:ea typeface="Arial Black"/>
                <a:cs typeface="Arial Black"/>
                <a:sym typeface="Arial Black"/>
              </a:rPr>
              <a:t>What we know</a:t>
            </a:r>
            <a:endParaRPr sz="4000" dirty="0">
              <a:solidFill>
                <a:srgbClr val="0066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27" name="Google Shape;627;p31"/>
          <p:cNvSpPr/>
          <p:nvPr/>
        </p:nvSpPr>
        <p:spPr>
          <a:xfrm>
            <a:off x="10198657" y="1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1"/>
          <p:cNvSpPr txBox="1">
            <a:spLocks noGrp="1"/>
          </p:cNvSpPr>
          <p:nvPr>
            <p:ph type="body" idx="1"/>
          </p:nvPr>
        </p:nvSpPr>
        <p:spPr>
          <a:xfrm>
            <a:off x="523765" y="1226213"/>
            <a:ext cx="8058863" cy="496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None/>
            </a:pPr>
            <a:r>
              <a:rPr lang="en-US" sz="2400" dirty="0">
                <a:solidFill>
                  <a:srgbClr val="0066CC"/>
                </a:solidFill>
                <a:latin typeface="Arial Black"/>
                <a:ea typeface="Arial Black"/>
                <a:cs typeface="Arial Black"/>
                <a:sym typeface="Arial Black"/>
              </a:rPr>
              <a:t>Access to school librarians is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None/>
            </a:pPr>
            <a:r>
              <a:rPr lang="en-US" sz="2400" dirty="0">
                <a:solidFill>
                  <a:srgbClr val="0066CC"/>
                </a:solidFill>
                <a:latin typeface="Arial Black"/>
                <a:ea typeface="Arial Black"/>
                <a:cs typeface="Arial Black"/>
                <a:sym typeface="Arial Black"/>
              </a:rPr>
              <a:t>strongly related to student race and ethnicity</a:t>
            </a:r>
            <a:endParaRPr sz="2400" dirty="0">
              <a:solidFill>
                <a:srgbClr val="0066CC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2800"/>
              <a:buNone/>
            </a:pPr>
            <a:r>
              <a:rPr lang="en-US" dirty="0">
                <a:solidFill>
                  <a:srgbClr val="0066CC"/>
                </a:solidFill>
                <a:latin typeface="Arial Black"/>
                <a:ea typeface="Arial Black"/>
                <a:cs typeface="Arial Black"/>
                <a:sym typeface="Arial Black"/>
              </a:rPr>
              <a:t>Access is further exacerbated for students living in: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Noto Sans Symbols"/>
              <a:buChar char="▪"/>
            </a:pPr>
            <a:r>
              <a:rPr lang="en-US" dirty="0">
                <a:solidFill>
                  <a:srgbClr val="0066CC"/>
                </a:solidFill>
                <a:latin typeface="Arial Black"/>
                <a:ea typeface="Arial Black"/>
                <a:cs typeface="Arial Black"/>
                <a:sym typeface="Arial Black"/>
              </a:rPr>
              <a:t>Extreme poverty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Noto Sans Symbols"/>
              <a:buChar char="▪"/>
            </a:pPr>
            <a:r>
              <a:rPr lang="en-US" dirty="0">
                <a:solidFill>
                  <a:srgbClr val="0066CC"/>
                </a:solidFill>
                <a:latin typeface="Arial Black"/>
                <a:ea typeface="Arial Black"/>
                <a:cs typeface="Arial Black"/>
                <a:sym typeface="Arial Black"/>
              </a:rPr>
              <a:t>More isolated locales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Noto Sans Symbols"/>
              <a:buChar char="▪"/>
            </a:pPr>
            <a:endParaRPr lang="en-US" dirty="0">
              <a:solidFill>
                <a:srgbClr val="0066CC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Noto Sans Symbols"/>
              <a:buChar char="▪"/>
            </a:pPr>
            <a:r>
              <a:rPr lang="en-US" dirty="0">
                <a:solidFill>
                  <a:srgbClr val="0066CC"/>
                </a:solidFill>
                <a:latin typeface="Arial Black"/>
                <a:ea typeface="Arial Black"/>
                <a:cs typeface="Arial Black"/>
                <a:sym typeface="Arial Black"/>
              </a:rPr>
              <a:t>Smallest school districts where students are less likely to have access to educational resources available in larger districts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Noto Sans Symbols"/>
              <a:buChar char="▪"/>
            </a:pPr>
            <a:r>
              <a:rPr lang="en-US" dirty="0">
                <a:solidFill>
                  <a:srgbClr val="0066CC"/>
                </a:solidFill>
                <a:latin typeface="Arial Black"/>
                <a:sym typeface="Arial Black"/>
              </a:rPr>
              <a:t>Hispanic-majority districts  </a:t>
            </a:r>
            <a:endParaRPr dirty="0">
              <a:solidFill>
                <a:srgbClr val="0066CC"/>
              </a:solidFill>
            </a:endParaRPr>
          </a:p>
        </p:txBody>
      </p:sp>
      <p:sp>
        <p:nvSpPr>
          <p:cNvPr id="629" name="Google Shape;629;p31"/>
          <p:cNvSpPr/>
          <p:nvPr/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0" name="Google Shape;630;p31" descr="Schoolhou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1521" y="1191288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 extrusionOk="0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31" name="Google Shape;631;p31"/>
          <p:cNvSpPr/>
          <p:nvPr/>
        </p:nvSpPr>
        <p:spPr>
          <a:xfrm>
            <a:off x="6749602" y="1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2" name="Google Shape;632;p31"/>
          <p:cNvCxnSpPr/>
          <p:nvPr/>
        </p:nvCxnSpPr>
        <p:spPr>
          <a:xfrm>
            <a:off x="12138745" y="1027906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35" name="Google Shape;635;p31"/>
          <p:cNvSpPr/>
          <p:nvPr/>
        </p:nvSpPr>
        <p:spPr>
          <a:xfrm rot="-1136562">
            <a:off x="7456580" y="5166682"/>
            <a:ext cx="1835725" cy="2024785"/>
          </a:xfrm>
          <a:custGeom>
            <a:avLst/>
            <a:gdLst/>
            <a:ahLst/>
            <a:cxnLst/>
            <a:rect l="l" t="t" r="r" b="b"/>
            <a:pathLst>
              <a:path w="1835725" h="2024785" extrusionOk="0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1"/>
          <p:cNvSpPr/>
          <p:nvPr/>
        </p:nvSpPr>
        <p:spPr>
          <a:xfrm>
            <a:off x="6809527" y="6033795"/>
            <a:ext cx="1991064" cy="824205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1"/>
          <p:cNvSpPr txBox="1">
            <a:spLocks noGrp="1"/>
          </p:cNvSpPr>
          <p:nvPr>
            <p:ph type="sldNum" idx="12"/>
          </p:nvPr>
        </p:nvSpPr>
        <p:spPr>
          <a:xfrm>
            <a:off x="10030244" y="6356350"/>
            <a:ext cx="13235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venir"/>
                <a:sym typeface="Aveni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venir"/>
              <a:sym typeface="Avenir"/>
            </a:endParaRPr>
          </a:p>
        </p:txBody>
      </p:sp>
      <p:sp>
        <p:nvSpPr>
          <p:cNvPr id="638" name="Google Shape;638;p31"/>
          <p:cNvSpPr/>
          <p:nvPr/>
        </p:nvSpPr>
        <p:spPr>
          <a:xfrm>
            <a:off x="10851696" y="5519196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FE4C6-D67C-7695-B637-D5E5C9B021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itle 1">
            <a:extLst>
              <a:ext uri="{FF2B5EF4-FFF2-40B4-BE49-F238E27FC236}">
                <a16:creationId xmlns:a16="http://schemas.microsoft.com/office/drawing/2014/main" id="{2F7EB590-5590-6926-6CB4-940A522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/>
          <a:p>
            <a:r>
              <a:rPr lang="en-US" sz="4400" b="0" i="0" u="none" strike="noStrike" cap="none" dirty="0">
                <a:solidFill>
                  <a:schemeClr val="bg1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School librarian losses are not universal</a:t>
            </a:r>
            <a:br>
              <a:rPr lang="en-US" sz="4400" b="0" i="0" u="none" strike="noStrike" cap="none" dirty="0">
                <a:solidFill>
                  <a:schemeClr val="bg1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</a:b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64" name="Google Shape;664;p34"/>
          <p:cNvSpPr txBox="1"/>
          <p:nvPr/>
        </p:nvSpPr>
        <p:spPr>
          <a:xfrm>
            <a:off x="5234730" y="931178"/>
            <a:ext cx="6224631" cy="505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US" sz="15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715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Since 2010, 10-15 states gained librarians, </a:t>
            </a:r>
            <a:r>
              <a:rPr lang="en-US" sz="3200" b="0" i="0" u="none" strike="noStrike" cap="none" dirty="0">
                <a:solidFill>
                  <a:srgbClr val="009999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but</a:t>
            </a:r>
            <a:r>
              <a:rPr lang="en-US" sz="24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 3-4 times that many states lost librarians</a:t>
            </a:r>
          </a:p>
          <a:p>
            <a:pPr marL="5715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en-US" sz="2400" b="0" i="0" u="none" strike="noStrike" cap="none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  <a:p>
            <a:pPr marL="5715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COVID impact: </a:t>
            </a:r>
            <a:r>
              <a:rPr lang="en-US" sz="24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2020-21 record low number of states gained and record high number of states lost </a:t>
            </a:r>
          </a:p>
          <a:p>
            <a:pPr marL="5715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en-US" sz="2400" b="0" i="0" u="none" strike="noStrike" cap="none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  <a:p>
            <a:pPr marL="5715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2021-22:</a:t>
            </a:r>
            <a:r>
              <a:rPr lang="en-US" sz="24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 record high number of gaining states and record low number of losing states</a:t>
            </a:r>
          </a:p>
          <a:p>
            <a:pPr marL="4572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US" sz="2400" b="0" i="0" u="none" strike="noStrike" cap="none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668" name="Google Shape;66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31DBF-3B64-8A9B-75CF-3DD083D15F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5"/>
          <p:cNvSpPr txBox="1"/>
          <p:nvPr/>
        </p:nvSpPr>
        <p:spPr>
          <a:xfrm>
            <a:off x="3036815" y="1243584"/>
            <a:ext cx="6065239" cy="283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ctr">
              <a:lnSpc>
                <a:spcPct val="90000"/>
              </a:lnSpc>
              <a:spcAft>
                <a:spcPts val="600"/>
              </a:spcAft>
              <a:buClr>
                <a:schemeClr val="lt1"/>
              </a:buClr>
              <a:buSzPts val="6000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 Black" panose="020B0A04020102020204" pitchFamily="34" charset="0"/>
                <a:ea typeface="Twentieth Century"/>
                <a:cs typeface="Twentieth Century"/>
                <a:sym typeface="Twentieth Century"/>
              </a:rPr>
              <a:t>Access to school librarians varies by </a:t>
            </a:r>
            <a:r>
              <a:rPr lang="en-US" sz="3900" b="0" i="0" u="none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Twentieth Century"/>
                <a:cs typeface="Twentieth Century"/>
                <a:sym typeface="Twentieth Century"/>
              </a:rPr>
              <a:t>locale</a:t>
            </a:r>
          </a:p>
          <a:p>
            <a:pPr marL="0" lvl="0" indent="0" algn="ctr">
              <a:lnSpc>
                <a:spcPct val="90000"/>
              </a:lnSpc>
              <a:spcAft>
                <a:spcPts val="600"/>
              </a:spcAft>
              <a:buClr>
                <a:schemeClr val="lt1"/>
              </a:buClr>
              <a:buSzPts val="6000"/>
            </a:pPr>
            <a:endParaRPr lang="en-US" sz="20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>
              <a:lnSpc>
                <a:spcPct val="90000"/>
              </a:lnSpc>
              <a:spcAft>
                <a:spcPts val="600"/>
              </a:spcAft>
              <a:buClr>
                <a:schemeClr val="lt1"/>
              </a:buClr>
              <a:buSzPts val="6000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 Black" panose="020B0A04020102020204" pitchFamily="34" charset="0"/>
                <a:ea typeface="Twentieth Century"/>
                <a:cs typeface="Twentieth Century"/>
                <a:sym typeface="Twentieth Century"/>
              </a:rPr>
              <a:t>Districts in </a:t>
            </a:r>
            <a:r>
              <a:rPr lang="en-US" sz="2600" b="0" i="0" u="none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Twentieth Century"/>
                <a:cs typeface="Twentieth Century"/>
                <a:sym typeface="Twentieth Century"/>
              </a:rPr>
              <a:t>suburbs &amp; cities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 Black" panose="020B0A04020102020204" pitchFamily="34" charset="0"/>
                <a:ea typeface="Twentieth Century"/>
                <a:cs typeface="Twentieth Century"/>
                <a:sym typeface="Twentieth Century"/>
              </a:rPr>
              <a:t>more likely to have librarians in all or most schools</a:t>
            </a:r>
          </a:p>
          <a:p>
            <a:pPr marL="0" lvl="0" indent="0" algn="ctr">
              <a:lnSpc>
                <a:spcPct val="90000"/>
              </a:lnSpc>
              <a:spcAft>
                <a:spcPts val="600"/>
              </a:spcAft>
              <a:buClr>
                <a:schemeClr val="lt1"/>
              </a:buClr>
              <a:buSzPts val="6000"/>
            </a:pPr>
            <a:endParaRPr lang="en-US" sz="20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>
              <a:lnSpc>
                <a:spcPct val="90000"/>
              </a:lnSpc>
              <a:spcAft>
                <a:spcPts val="600"/>
              </a:spcAft>
              <a:buClr>
                <a:schemeClr val="lt1"/>
              </a:buClr>
              <a:buSzPts val="6000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 Black" panose="020B0A04020102020204" pitchFamily="34" charset="0"/>
                <a:ea typeface="Twentieth Century"/>
                <a:cs typeface="Twentieth Century"/>
                <a:sym typeface="Twentieth Century"/>
              </a:rPr>
              <a:t>Districts in </a:t>
            </a:r>
            <a:r>
              <a:rPr lang="en-US" sz="2600" b="0" i="0" u="none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Twentieth Century"/>
                <a:cs typeface="Twentieth Century"/>
                <a:sym typeface="Twentieth Century"/>
              </a:rPr>
              <a:t>rural areas and towns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 Black" panose="020B0A04020102020204" pitchFamily="34" charset="0"/>
                <a:ea typeface="Twentieth Century"/>
                <a:cs typeface="Twentieth Century"/>
                <a:sym typeface="Twentieth Century"/>
              </a:rPr>
              <a:t>more likely to have no librarians in any schools</a:t>
            </a:r>
          </a:p>
        </p:txBody>
      </p:sp>
      <p:sp>
        <p:nvSpPr>
          <p:cNvPr id="675" name="Google Shape;675;p35"/>
          <p:cNvSpPr txBox="1"/>
          <p:nvPr/>
        </p:nvSpPr>
        <p:spPr>
          <a:xfrm>
            <a:off x="3319272" y="4078224"/>
            <a:ext cx="5559552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400"/>
            </a:pPr>
            <a:r>
              <a:rPr lang="en-US" sz="1700" b="0" i="0" u="none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.75+ FTE </a:t>
            </a:r>
            <a:r>
              <a:rPr lang="en-US" sz="17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per school: ratio SLIDE uses to determine if district has enough librarians to </a:t>
            </a:r>
            <a:r>
              <a:rPr lang="en-US" sz="17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employ</a:t>
            </a:r>
            <a:r>
              <a:rPr lang="en-US" sz="17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full-time librarian in all or most schools  </a:t>
            </a:r>
          </a:p>
          <a:p>
            <a:pPr marL="457200" lvl="0" indent="-22860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400"/>
            </a:pPr>
            <a:r>
              <a:rPr lang="en-US" sz="17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(No data on </a:t>
            </a:r>
            <a:r>
              <a:rPr lang="en-US" sz="17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Individual</a:t>
            </a:r>
            <a:r>
              <a:rPr lang="en-US" sz="17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school librarian staffing)</a:t>
            </a:r>
          </a:p>
        </p:txBody>
      </p:sp>
      <p:sp>
        <p:nvSpPr>
          <p:cNvPr id="678" name="Google Shape;678;p35" hidden="1"/>
          <p:cNvSpPr txBox="1">
            <a:spLocks noGrp="1"/>
          </p:cNvSpPr>
          <p:nvPr>
            <p:ph type="sldNum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-US" dirty="0">
              <a:solidFill>
                <a:srgbClr val="888888"/>
              </a:solidFill>
            </a:endParaRPr>
          </a:p>
        </p:txBody>
      </p:sp>
      <p:sp>
        <p:nvSpPr>
          <p:cNvPr id="683" name="Slide Number Placeholder 2" hidden="1">
            <a:extLst>
              <a:ext uri="{FF2B5EF4-FFF2-40B4-BE49-F238E27FC236}">
                <a16:creationId xmlns:a16="http://schemas.microsoft.com/office/drawing/2014/main" id="{B04A647C-93A0-A0E7-FC40-2FFEFCD31B3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0506456" y="6356350"/>
            <a:ext cx="85039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-US" dirty="0"/>
          </a:p>
        </p:txBody>
      </p:sp>
      <p:pic>
        <p:nvPicPr>
          <p:cNvPr id="3" name="Picture 2" descr="Rural landscape of hills and trees shrouded in mist">
            <a:extLst>
              <a:ext uri="{FF2B5EF4-FFF2-40B4-BE49-F238E27FC236}">
                <a16:creationId xmlns:a16="http://schemas.microsoft.com/office/drawing/2014/main" id="{58B9BF2B-83E1-308B-0CF7-2C512648E8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053" y="1"/>
            <a:ext cx="3089947" cy="3044857"/>
          </a:xfrm>
          <a:prstGeom prst="rect">
            <a:avLst/>
          </a:prstGeom>
        </p:spPr>
      </p:pic>
      <p:pic>
        <p:nvPicPr>
          <p:cNvPr id="5" name="Picture 4" descr="Aerial view of housing community">
            <a:extLst>
              <a:ext uri="{FF2B5EF4-FFF2-40B4-BE49-F238E27FC236}">
                <a16:creationId xmlns:a16="http://schemas.microsoft.com/office/drawing/2014/main" id="{051E0F64-7318-DE38-EF1C-BE81D8728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58"/>
            <a:ext cx="3370925" cy="28346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Title 1">
            <a:extLst>
              <a:ext uri="{FF2B5EF4-FFF2-40B4-BE49-F238E27FC236}">
                <a16:creationId xmlns:a16="http://schemas.microsoft.com/office/drawing/2014/main" id="{09CBC3BA-8778-4E33-C755-D0DA41AE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>
            <a:normAutofit fontScale="90000"/>
          </a:bodyPr>
          <a:lstStyle/>
          <a:p>
            <a:r>
              <a:rPr lang="en-US" sz="4400" b="0" i="0" u="none" strike="noStrike" cap="none" dirty="0">
                <a:solidFill>
                  <a:schemeClr val="bg1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Access to school librarians varies by student enrollment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lang="en-US" dirty="0"/>
          </a:p>
        </p:txBody>
      </p:sp>
      <p:sp>
        <p:nvSpPr>
          <p:cNvPr id="683" name="Google Shape;683;p36"/>
          <p:cNvSpPr txBox="1"/>
          <p:nvPr/>
        </p:nvSpPr>
        <p:spPr>
          <a:xfrm>
            <a:off x="4936604" y="133109"/>
            <a:ext cx="6707316" cy="630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US" sz="15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715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Larger-enrollment districts are more likely to have librarians in all or most schools</a:t>
            </a:r>
          </a:p>
          <a:p>
            <a:pPr marL="5715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en-US" sz="2400" b="0" i="0" u="none" strike="noStrike" cap="none" dirty="0">
              <a:solidFill>
                <a:srgbClr val="0070C0"/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  <a:p>
            <a:pPr marL="5715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Smaller-enrollment districts are more likely not to have librarians in any schools</a:t>
            </a:r>
          </a:p>
          <a:p>
            <a:pPr marL="5715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en-US" sz="2400" b="0" i="0" u="none" strike="noStrike" cap="none" dirty="0">
              <a:solidFill>
                <a:srgbClr val="0070C0"/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  <a:p>
            <a:pPr marL="5715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Overall, 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fewer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 than 1 in 5 districts has enough librarians for most schools</a:t>
            </a:r>
          </a:p>
          <a:p>
            <a:pPr marL="228600"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US" sz="2400" b="0" i="0" u="none" strike="noStrike" cap="none" dirty="0">
              <a:solidFill>
                <a:srgbClr val="0070C0"/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  <a:p>
            <a:pPr marL="5715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1/3+ of districts have no librarians in any schools</a:t>
            </a:r>
          </a:p>
        </p:txBody>
      </p:sp>
      <p:sp>
        <p:nvSpPr>
          <p:cNvPr id="687" name="Google Shape;68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CD6C1-4394-1F3F-8F79-AD9F65AD43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0BC4-5366-D295-E596-9748591B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985818"/>
            <a:ext cx="3236976" cy="599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Small- Enrollment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Schools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Ratios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77ACA-205F-9419-1F2E-73FA4C0B2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116" y="662731"/>
            <a:ext cx="6837027" cy="5876614"/>
          </a:xfrm>
        </p:spPr>
        <p:txBody>
          <a:bodyPr>
            <a:normAutofit/>
          </a:bodyPr>
          <a:lstStyle/>
          <a:p>
            <a:pPr marL="685800" indent="-457200">
              <a:buFont typeface="Wingdings" panose="05000000000000000000" pitchFamily="2" charset="2"/>
              <a:buChar char="§"/>
            </a:pPr>
            <a:r>
              <a:rPr lang="en-US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Almost 2.2 million students (4.8% of K-12 students) were enrolled in 2,049 districts </a:t>
            </a:r>
            <a:r>
              <a:rPr lang="en-US" sz="2400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(16.1% of all districts) </a:t>
            </a:r>
            <a:r>
              <a:rPr lang="en-US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reported employing enough school librarians to have &gt;500 students per librarian </a:t>
            </a:r>
          </a:p>
          <a:p>
            <a:pPr marL="228600" indent="0"/>
            <a:endParaRPr lang="en-US" kern="100" dirty="0">
              <a:solidFill>
                <a:srgbClr val="0066FF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buFont typeface="Wingdings" panose="05000000000000000000" pitchFamily="2" charset="2"/>
              <a:buChar char="§"/>
            </a:pPr>
            <a:r>
              <a:rPr lang="en-US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these districts, 71.8% had </a:t>
            </a:r>
            <a:r>
              <a:rPr lang="en-US" kern="100" dirty="0">
                <a:solidFill>
                  <a:srgbClr val="0066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fewer</a:t>
            </a:r>
            <a:r>
              <a:rPr lang="en-US" kern="100" dirty="0">
                <a:solidFill>
                  <a:srgbClr val="0066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 1,000 students in the entire district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A9F9F-04E3-4BFD-AF13-E0F11A72C5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8D31B-6000-D4F1-AD8E-A0468A69EB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  <p:pic>
        <p:nvPicPr>
          <p:cNvPr id="7" name="Picture 6" descr="A picture containing pc game, tree, screenshot, video game software">
            <a:extLst>
              <a:ext uri="{FF2B5EF4-FFF2-40B4-BE49-F238E27FC236}">
                <a16:creationId xmlns:a16="http://schemas.microsoft.com/office/drawing/2014/main" id="{4FF14A23-BA0A-3492-8A7C-1BC4CBF77C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9673" y="4432041"/>
            <a:ext cx="4114799" cy="2183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5160FF-89EE-5086-7F2A-22F7C60A8892}"/>
              </a:ext>
            </a:extLst>
          </p:cNvPr>
          <p:cNvSpPr txBox="1"/>
          <p:nvPr/>
        </p:nvSpPr>
        <p:spPr>
          <a:xfrm>
            <a:off x="261257" y="6858000"/>
            <a:ext cx="4963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simpsonswiki.com/wiki/Springfield_Elementary_Schoo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9608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itle 1">
            <a:extLst>
              <a:ext uri="{FF2B5EF4-FFF2-40B4-BE49-F238E27FC236}">
                <a16:creationId xmlns:a16="http://schemas.microsoft.com/office/drawing/2014/main" id="{AB13D6EA-B547-2724-C2AC-E7550104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1"/>
            <a:ext cx="3236976" cy="4792043"/>
          </a:xfrm>
        </p:spPr>
        <p:txBody>
          <a:bodyPr>
            <a:normAutofit fontScale="90000"/>
          </a:bodyPr>
          <a:lstStyle/>
          <a:p>
            <a:r>
              <a:rPr lang="en-US" sz="4400" b="0" i="0" u="none" strike="noStrike" cap="none" dirty="0">
                <a:solidFill>
                  <a:schemeClr val="bg1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Access to school librarians varies by student poverty status</a:t>
            </a:r>
            <a:br>
              <a:rPr lang="en-US" sz="4400" b="0" i="0" u="none" strike="noStrike" cap="none" dirty="0">
                <a:solidFill>
                  <a:schemeClr val="bg1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</a:b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94" name="Google Shape;694;p37"/>
          <p:cNvSpPr txBox="1"/>
          <p:nvPr/>
        </p:nvSpPr>
        <p:spPr>
          <a:xfrm>
            <a:off x="5125673" y="352338"/>
            <a:ext cx="6467912" cy="583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US" sz="22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715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3200" b="0" i="0" u="none" strike="noStrike" cap="none" dirty="0">
                <a:solidFill>
                  <a:srgbClr val="0070C0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Districts in   </a:t>
            </a:r>
            <a:r>
              <a:rPr lang="en-US" sz="32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wealthiest communities 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most likely to have librarians in all or most schools</a:t>
            </a:r>
          </a:p>
          <a:p>
            <a:pPr marL="5715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en-US" sz="3200" b="0" i="0" u="none" strike="noStrike" cap="none" dirty="0">
              <a:solidFill>
                <a:srgbClr val="0070C0"/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  <a:p>
            <a:pPr marL="5715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3200" b="0" i="0" u="none" strike="noStrike" cap="none" dirty="0">
                <a:solidFill>
                  <a:srgbClr val="0070C0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Districts in </a:t>
            </a:r>
            <a:r>
              <a:rPr lang="en-US" sz="32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poorer communities 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more likely not to have librarians in any schools</a:t>
            </a:r>
          </a:p>
        </p:txBody>
      </p:sp>
      <p:sp>
        <p:nvSpPr>
          <p:cNvPr id="697" name="Google Shape;69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D1C3D-D7CF-C17A-AC74-4323FD044F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Kachel &amp; Biagini ESLS Presentation</a:t>
            </a:r>
          </a:p>
        </p:txBody>
      </p:sp>
      <p:pic>
        <p:nvPicPr>
          <p:cNvPr id="4" name="Graphic 3" descr="Dollar with solid fill">
            <a:extLst>
              <a:ext uri="{FF2B5EF4-FFF2-40B4-BE49-F238E27FC236}">
                <a16:creationId xmlns:a16="http://schemas.microsoft.com/office/drawing/2014/main" id="{A7695E93-25B0-8759-836C-FEC3A72DB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9329" y="761468"/>
            <a:ext cx="914400" cy="914400"/>
          </a:xfrm>
          <a:prstGeom prst="rect">
            <a:avLst/>
          </a:prstGeom>
        </p:spPr>
      </p:pic>
      <p:pic>
        <p:nvPicPr>
          <p:cNvPr id="6" name="Graphic 5" descr="Coins with solid fill">
            <a:extLst>
              <a:ext uri="{FF2B5EF4-FFF2-40B4-BE49-F238E27FC236}">
                <a16:creationId xmlns:a16="http://schemas.microsoft.com/office/drawing/2014/main" id="{A67A0A8E-9284-DAAC-76D7-2B5CF4B7C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2200" y="34290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Title 1">
            <a:extLst>
              <a:ext uri="{FF2B5EF4-FFF2-40B4-BE49-F238E27FC236}">
                <a16:creationId xmlns:a16="http://schemas.microsoft.com/office/drawing/2014/main" id="{D0D1992C-25E9-59BF-6DBE-E85BF551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1" y="1234440"/>
            <a:ext cx="4723003" cy="406908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Race/Ethnicity</a:t>
            </a:r>
            <a:br>
              <a:rPr lang="en-US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13" name="Slide Number Placeholder 2">
            <a:extLst>
              <a:ext uri="{FF2B5EF4-FFF2-40B4-BE49-F238E27FC236}">
                <a16:creationId xmlns:a16="http://schemas.microsoft.com/office/drawing/2014/main" id="{7F147B6E-D9F7-723F-F5F4-EBF5BF25D53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9</a:t>
            </a:fld>
            <a:endParaRPr lang="en-US" dirty="0"/>
          </a:p>
        </p:txBody>
      </p:sp>
      <p:sp>
        <p:nvSpPr>
          <p:cNvPr id="703" name="Google Shape;703;p38"/>
          <p:cNvSpPr txBox="1"/>
          <p:nvPr/>
        </p:nvSpPr>
        <p:spPr>
          <a:xfrm>
            <a:off x="5368954" y="369116"/>
            <a:ext cx="6451133" cy="613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800" b="0" i="0" u="none" strike="noStrike" cap="none" dirty="0">
                <a:solidFill>
                  <a:srgbClr val="0066FF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Impact of majority race often ameliorated by locale (city) and enrollment (higher):</a:t>
            </a:r>
          </a:p>
          <a:p>
            <a:pPr marL="4572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200" b="0" i="0" u="none" strike="noStrike" cap="none" dirty="0">
                <a:solidFill>
                  <a:srgbClr val="FF9900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Majority BIPOC </a:t>
            </a:r>
            <a:r>
              <a:rPr lang="en-US" sz="2200" b="0" i="0" u="none" strike="noStrike" cap="none" dirty="0">
                <a:solidFill>
                  <a:srgbClr val="0066FF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districts are equally unlikely to have librarians in most schools and are slightly more likely not to have librarians in any schools</a:t>
            </a:r>
          </a:p>
          <a:p>
            <a:pPr marL="4572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endParaRPr lang="en-US" sz="2200" b="0" i="0" u="none" strike="noStrike" cap="none" dirty="0">
              <a:solidFill>
                <a:srgbClr val="0070C0"/>
              </a:solidFill>
              <a:latin typeface="Arial Black" panose="020B0A04020102020204" pitchFamily="34" charset="0"/>
              <a:ea typeface="Avenir"/>
              <a:cs typeface="Avenir"/>
              <a:sym typeface="Avenir"/>
            </a:endParaRPr>
          </a:p>
          <a:p>
            <a:pPr marL="4572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200" b="0" i="0" u="none" strike="noStrike" cap="none" dirty="0">
                <a:solidFill>
                  <a:srgbClr val="FF9900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Majority Hispanic </a:t>
            </a:r>
            <a:r>
              <a:rPr lang="en-US" sz="2200" b="0" i="0" u="none" strike="noStrike" cap="none" dirty="0">
                <a:solidFill>
                  <a:srgbClr val="0066FF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districts--mostly smaller and rural--</a:t>
            </a:r>
          </a:p>
          <a:p>
            <a:pPr marL="914400" lvl="1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66FF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F</a:t>
            </a:r>
            <a:r>
              <a:rPr lang="en-US" sz="2200" b="0" i="0" u="none" strike="noStrike" cap="none" dirty="0">
                <a:solidFill>
                  <a:srgbClr val="0066FF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are dramatically worse than majority non-Hispanic </a:t>
            </a:r>
            <a:r>
              <a:rPr lang="en-US" sz="2200" dirty="0">
                <a:solidFill>
                  <a:srgbClr val="0066FF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districts</a:t>
            </a:r>
          </a:p>
          <a:p>
            <a:pPr marL="914400" lvl="1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66FF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H</a:t>
            </a:r>
            <a:r>
              <a:rPr lang="en-US" sz="2200" b="0" i="0" u="none" strike="noStrike" cap="none" dirty="0">
                <a:solidFill>
                  <a:srgbClr val="0066FF"/>
                </a:solidFill>
                <a:latin typeface="Arial Black" panose="020B0A04020102020204" pitchFamily="34" charset="0"/>
                <a:ea typeface="Avenir"/>
                <a:cs typeface="Avenir"/>
                <a:sym typeface="Avenir"/>
              </a:rPr>
              <a:t>alf as likely to have librarians in most schools; far more likely not to have librarians in any schools</a:t>
            </a:r>
          </a:p>
        </p:txBody>
      </p:sp>
      <p:sp>
        <p:nvSpPr>
          <p:cNvPr id="705" name="Google Shape;70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888888"/>
                </a:solidFill>
              </a:rPr>
              <a:t>Kachel &amp; Biagini ESLS Presentation</a:t>
            </a:r>
          </a:p>
        </p:txBody>
      </p:sp>
      <p:pic>
        <p:nvPicPr>
          <p:cNvPr id="3" name="Picture 2" descr="Two friends at the park">
            <a:extLst>
              <a:ext uri="{FF2B5EF4-FFF2-40B4-BE49-F238E27FC236}">
                <a16:creationId xmlns:a16="http://schemas.microsoft.com/office/drawing/2014/main" id="{90F781BB-FEFF-841B-9779-CAD64C3223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66" y="4056926"/>
            <a:ext cx="3211502" cy="19908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1613</Words>
  <Application>Microsoft Office PowerPoint</Application>
  <PresentationFormat>Widescreen</PresentationFormat>
  <Paragraphs>223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Avenir</vt:lpstr>
      <vt:lpstr>Calibri</vt:lpstr>
      <vt:lpstr>Dutch801 Rm BT</vt:lpstr>
      <vt:lpstr>Noto Sans Symbols</vt:lpstr>
      <vt:lpstr>Times New Roman</vt:lpstr>
      <vt:lpstr>Twentieth Century</vt:lpstr>
      <vt:lpstr>Wingdings</vt:lpstr>
      <vt:lpstr>ShapesVTI</vt:lpstr>
      <vt:lpstr>Access to School Librarians: It’s an Equity Issue for Students </vt:lpstr>
      <vt:lpstr>Equity is key </vt:lpstr>
      <vt:lpstr>What we know</vt:lpstr>
      <vt:lpstr>School librarian losses are not universal </vt:lpstr>
      <vt:lpstr>PowerPoint Presentation</vt:lpstr>
      <vt:lpstr>Access to school librarians varies by student enrollment </vt:lpstr>
      <vt:lpstr>Small- Enrollment Schools Ratios        </vt:lpstr>
      <vt:lpstr>Access to school librarians varies by student poverty status </vt:lpstr>
      <vt:lpstr>Race/Ethnicity </vt:lpstr>
      <vt:lpstr>Student Demographics</vt:lpstr>
      <vt:lpstr>What we know</vt:lpstr>
      <vt:lpstr>PowerPoint Presentation</vt:lpstr>
      <vt:lpstr>What we know</vt:lpstr>
      <vt:lpstr>One FTE librarian in each school</vt:lpstr>
      <vt:lpstr>Districts employing enough school librarians to have a librarian in each school 2021-22</vt:lpstr>
      <vt:lpstr>Bottom Line: Lack of equity</vt:lpstr>
      <vt:lpstr>The pipeline of new librarians is a trickle . . . </vt:lpstr>
      <vt:lpstr>Institutions of Higher Education  Preparing School Librarians</vt:lpstr>
      <vt:lpstr>What can we as educators do to improve the flow?</vt:lpstr>
      <vt:lpstr>Thank you!  </vt:lpstr>
      <vt:lpstr>Contact Info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School Librarians – Status of Equity to Students</dc:title>
  <dc:creator>Deb Kachel</dc:creator>
  <cp:lastModifiedBy>Deb Kachel</cp:lastModifiedBy>
  <cp:revision>19</cp:revision>
  <dcterms:created xsi:type="dcterms:W3CDTF">2023-06-13T13:55:59Z</dcterms:created>
  <dcterms:modified xsi:type="dcterms:W3CDTF">2023-06-15T18:45:36Z</dcterms:modified>
</cp:coreProperties>
</file>