
<file path=[Content_Types].xml><?xml version="1.0" encoding="utf-8"?>
<Types xmlns="http://schemas.openxmlformats.org/package/2006/content-types">
  <Default Extension="1" ContentType="image/jpeg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68" r:id="rId4"/>
  </p:sldMasterIdLst>
  <p:notesMasterIdLst>
    <p:notesMasterId r:id="rId67"/>
  </p:notesMasterIdLst>
  <p:sldIdLst>
    <p:sldId id="3825" r:id="rId5"/>
    <p:sldId id="3848" r:id="rId6"/>
    <p:sldId id="3859" r:id="rId7"/>
    <p:sldId id="3830" r:id="rId8"/>
    <p:sldId id="3868" r:id="rId9"/>
    <p:sldId id="3839" r:id="rId10"/>
    <p:sldId id="3826" r:id="rId11"/>
    <p:sldId id="3876" r:id="rId12"/>
    <p:sldId id="3890" r:id="rId13"/>
    <p:sldId id="3828" r:id="rId14"/>
    <p:sldId id="3835" r:id="rId15"/>
    <p:sldId id="3883" r:id="rId16"/>
    <p:sldId id="3861" r:id="rId17"/>
    <p:sldId id="3846" r:id="rId18"/>
    <p:sldId id="3862" r:id="rId19"/>
    <p:sldId id="3881" r:id="rId20"/>
    <p:sldId id="3869" r:id="rId21"/>
    <p:sldId id="3882" r:id="rId22"/>
    <p:sldId id="3836" r:id="rId23"/>
    <p:sldId id="3850" r:id="rId24"/>
    <p:sldId id="3871" r:id="rId25"/>
    <p:sldId id="3854" r:id="rId26"/>
    <p:sldId id="3863" r:id="rId27"/>
    <p:sldId id="3878" r:id="rId28"/>
    <p:sldId id="259" r:id="rId29"/>
    <p:sldId id="3873" r:id="rId30"/>
    <p:sldId id="3870" r:id="rId31"/>
    <p:sldId id="3877" r:id="rId32"/>
    <p:sldId id="3874" r:id="rId33"/>
    <p:sldId id="3893" r:id="rId34"/>
    <p:sldId id="3866" r:id="rId35"/>
    <p:sldId id="3875" r:id="rId36"/>
    <p:sldId id="3867" r:id="rId37"/>
    <p:sldId id="260" r:id="rId38"/>
    <p:sldId id="265" r:id="rId39"/>
    <p:sldId id="264" r:id="rId40"/>
    <p:sldId id="266" r:id="rId41"/>
    <p:sldId id="267" r:id="rId42"/>
    <p:sldId id="3864" r:id="rId43"/>
    <p:sldId id="3894" r:id="rId44"/>
    <p:sldId id="3865" r:id="rId45"/>
    <p:sldId id="3891" r:id="rId46"/>
    <p:sldId id="3838" r:id="rId47"/>
    <p:sldId id="3842" r:id="rId48"/>
    <p:sldId id="3840" r:id="rId49"/>
    <p:sldId id="3887" r:id="rId50"/>
    <p:sldId id="3837" r:id="rId51"/>
    <p:sldId id="3879" r:id="rId52"/>
    <p:sldId id="3843" r:id="rId53"/>
    <p:sldId id="3829" r:id="rId54"/>
    <p:sldId id="330" r:id="rId55"/>
    <p:sldId id="352" r:id="rId56"/>
    <p:sldId id="332" r:id="rId57"/>
    <p:sldId id="333" r:id="rId58"/>
    <p:sldId id="338" r:id="rId59"/>
    <p:sldId id="354" r:id="rId60"/>
    <p:sldId id="3833" r:id="rId61"/>
    <p:sldId id="3852" r:id="rId62"/>
    <p:sldId id="353" r:id="rId63"/>
    <p:sldId id="3889" r:id="rId64"/>
    <p:sldId id="3834" r:id="rId65"/>
    <p:sldId id="3855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0" userDrawn="1">
          <p15:clr>
            <a:srgbClr val="A4A3A4"/>
          </p15:clr>
        </p15:guide>
        <p15:guide id="2" orient="horz" pos="3408" userDrawn="1">
          <p15:clr>
            <a:srgbClr val="A4A3A4"/>
          </p15:clr>
        </p15:guide>
        <p15:guide id="3" pos="6936" userDrawn="1">
          <p15:clr>
            <a:srgbClr val="A4A3A4"/>
          </p15:clr>
        </p15:guide>
        <p15:guide id="4" pos="7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>
        <p:guide orient="horz" pos="1200"/>
        <p:guide orient="horz" pos="3408"/>
        <p:guide pos="6936"/>
        <p:guide pos="7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keith\Dropbox\_SLIDE_\Conference%20presentations\ALA%20Connect%20April%202023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School Librarians in Full-Time Equivalents in the U.S.</a:t>
            </a:r>
            <a:r>
              <a:rPr lang="en-US" sz="2000" b="1" baseline="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50 States &amp; D.C., 2010-11 to 2021-22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c:rich>
      </c:tx>
      <c:layout>
        <c:manualLayout>
          <c:xMode val="edge"/>
          <c:yMode val="edge"/>
          <c:x val="1.611876265693744E-2"/>
          <c:y val="1.96425520046667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878480899093437"/>
          <c:y val="0.14946567457072202"/>
          <c:w val="0.73952122658820207"/>
          <c:h val="0.7047488606904365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'[ALA Connect April 2023.xlsx]Sheet1'!$B$1</c:f>
              <c:strCache>
                <c:ptCount val="1"/>
                <c:pt idx="0">
                  <c:v> Librarians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39D81594-AD41-4FAE-8E6E-CB43C91F949F}" type="VALUE">
                      <a:rPr lang="en-US">
                        <a:solidFill>
                          <a:srgbClr val="0066CC"/>
                        </a:solidFill>
                        <a:latin typeface="Arial Black" panose="020B0A040201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25E-40EF-8223-F35010336A34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975E5F6A-6231-498B-9DC3-30AD53A9F4B9}" type="VALUE">
                      <a:rPr lang="en-US">
                        <a:solidFill>
                          <a:srgbClr val="0066CC"/>
                        </a:solidFill>
                        <a:latin typeface="Arial Black" panose="020B0A040201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25E-40EF-8223-F35010336A34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22E82467-3077-4995-A8AD-C33F286CC5A9}" type="VALUE">
                      <a:rPr lang="en-US">
                        <a:solidFill>
                          <a:srgbClr val="0066CC"/>
                        </a:solidFill>
                        <a:latin typeface="Arial Black" panose="020B0A040201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25E-40EF-8223-F35010336A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'[ALA Connect April 2023.xlsx]Sheet1'!$A$2:$A$13</c:f>
              <c:strCache>
                <c:ptCount val="12"/>
                <c:pt idx="0">
                  <c:v>2010-11</c:v>
                </c:pt>
                <c:pt idx="1">
                  <c:v>2011-12</c:v>
                </c:pt>
                <c:pt idx="2">
                  <c:v>2012-13</c:v>
                </c:pt>
                <c:pt idx="3">
                  <c:v>2013-14</c:v>
                </c:pt>
                <c:pt idx="4">
                  <c:v>2014-15</c:v>
                </c:pt>
                <c:pt idx="5">
                  <c:v>2015-16</c:v>
                </c:pt>
                <c:pt idx="6">
                  <c:v>2016-17</c:v>
                </c:pt>
                <c:pt idx="7">
                  <c:v>2017-18</c:v>
                </c:pt>
                <c:pt idx="8">
                  <c:v>2018-19</c:v>
                </c:pt>
                <c:pt idx="9">
                  <c:v>2019-20</c:v>
                </c:pt>
                <c:pt idx="10">
                  <c:v>2020-21</c:v>
                </c:pt>
                <c:pt idx="11">
                  <c:v>2021-22</c:v>
                </c:pt>
              </c:strCache>
            </c:strRef>
          </c:cat>
          <c:val>
            <c:numRef>
              <c:f>'[ALA Connect April 2023.xlsx]Sheet1'!$B$2:$B$13</c:f>
              <c:numCache>
                <c:formatCode>_(* #,##0_);_(* \(#,##0\);_(* "-"??_);_(@_)</c:formatCode>
                <c:ptCount val="12"/>
                <c:pt idx="0">
                  <c:v>50299.98</c:v>
                </c:pt>
                <c:pt idx="1">
                  <c:v>48402.11</c:v>
                </c:pt>
                <c:pt idx="2">
                  <c:v>46685.32</c:v>
                </c:pt>
                <c:pt idx="3">
                  <c:v>45106.39</c:v>
                </c:pt>
                <c:pt idx="4">
                  <c:v>44623.91</c:v>
                </c:pt>
                <c:pt idx="5">
                  <c:v>43367.99</c:v>
                </c:pt>
                <c:pt idx="6">
                  <c:v>42964</c:v>
                </c:pt>
                <c:pt idx="7">
                  <c:v>42064.62</c:v>
                </c:pt>
                <c:pt idx="8">
                  <c:v>42015.17</c:v>
                </c:pt>
                <c:pt idx="9">
                  <c:v>39447.360000000001</c:v>
                </c:pt>
                <c:pt idx="10">
                  <c:v>39099.1</c:v>
                </c:pt>
                <c:pt idx="11">
                  <c:v>39285.230000000003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BE-ED4C-8E51-51E4368E7D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982469680"/>
        <c:axId val="1982446304"/>
      </c:barChart>
      <c:catAx>
        <c:axId val="19824696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2446304"/>
        <c:crosses val="autoZero"/>
        <c:auto val="1"/>
        <c:lblAlgn val="ctr"/>
        <c:lblOffset val="100"/>
        <c:noMultiLvlLbl val="0"/>
      </c:catAx>
      <c:valAx>
        <c:axId val="1982446304"/>
        <c:scaling>
          <c:orientation val="minMax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2469680"/>
        <c:crosses val="autoZero"/>
        <c:crossBetween val="between"/>
        <c:majorUnit val="1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4" Type="http://schemas.openxmlformats.org/officeDocument/2006/relationships/image" Target="../media/image37.sv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4" Type="http://schemas.openxmlformats.org/officeDocument/2006/relationships/image" Target="../media/image3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53E3B8-DDE5-45AE-A56C-19C3906E36DC}" type="doc">
      <dgm:prSet loTypeId="urn:microsoft.com/office/officeart/2005/8/layout/cycle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DBB1838-7407-47B9-B069-8682F1C3B1B8}">
      <dgm:prSet custT="1"/>
      <dgm:spPr/>
      <dgm:t>
        <a:bodyPr/>
        <a:lstStyle/>
        <a:p>
          <a:r>
            <a:rPr lang="en-US" sz="1600" dirty="0">
              <a:latin typeface="Arial Black" panose="020B0A04020102020204" pitchFamily="34" charset="0"/>
            </a:rPr>
            <a:t>School </a:t>
          </a:r>
        </a:p>
        <a:p>
          <a:r>
            <a:rPr lang="en-US" sz="1600" dirty="0">
              <a:latin typeface="Arial Black" panose="020B0A04020102020204" pitchFamily="34" charset="0"/>
            </a:rPr>
            <a:t>Librarian</a:t>
          </a:r>
        </a:p>
      </dgm:t>
    </dgm:pt>
    <dgm:pt modelId="{5B2C4341-57C2-4569-B59A-B83AB542072E}" type="parTrans" cxnId="{F5AC860A-86ED-486B-80B2-EF2703A3ED96}">
      <dgm:prSet/>
      <dgm:spPr/>
      <dgm:t>
        <a:bodyPr/>
        <a:lstStyle/>
        <a:p>
          <a:endParaRPr lang="en-US"/>
        </a:p>
      </dgm:t>
    </dgm:pt>
    <dgm:pt modelId="{CF94FC7C-80D2-4D0C-AED1-FF06A7975AFB}" type="sibTrans" cxnId="{F5AC860A-86ED-486B-80B2-EF2703A3ED96}">
      <dgm:prSet/>
      <dgm:spPr/>
      <dgm:t>
        <a:bodyPr/>
        <a:lstStyle/>
        <a:p>
          <a:endParaRPr lang="en-US"/>
        </a:p>
      </dgm:t>
    </dgm:pt>
    <dgm:pt modelId="{66686368-6463-481A-9FEB-7B76F7EBF6EC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>
              <a:latin typeface="Arial Black" panose="020B0A04020102020204" pitchFamily="34" charset="0"/>
            </a:rPr>
            <a:t>Public or Academic Librarian</a:t>
          </a:r>
        </a:p>
      </dgm:t>
    </dgm:pt>
    <dgm:pt modelId="{DAE86F38-60B3-41F1-A223-3FE6A1EF5787}" type="parTrans" cxnId="{B1906673-E0A4-49BC-BA4A-0DF32B5C2C2A}">
      <dgm:prSet/>
      <dgm:spPr/>
      <dgm:t>
        <a:bodyPr/>
        <a:lstStyle/>
        <a:p>
          <a:endParaRPr lang="en-US"/>
        </a:p>
      </dgm:t>
    </dgm:pt>
    <dgm:pt modelId="{AC538AEC-5A3D-4828-9D5B-6530A0C88C76}" type="sibTrans" cxnId="{B1906673-E0A4-49BC-BA4A-0DF32B5C2C2A}">
      <dgm:prSet/>
      <dgm:spPr/>
      <dgm:t>
        <a:bodyPr/>
        <a:lstStyle/>
        <a:p>
          <a:endParaRPr lang="en-US"/>
        </a:p>
      </dgm:t>
    </dgm:pt>
    <dgm:pt modelId="{E1B36036-086E-44E9-8D8F-7D0538B44E7A}">
      <dgm:prSet custT="1"/>
      <dgm:spPr/>
      <dgm:t>
        <a:bodyPr/>
        <a:lstStyle/>
        <a:p>
          <a:r>
            <a:rPr lang="en-US" sz="2000" dirty="0">
              <a:latin typeface="Arial Black" panose="020B0A04020102020204" pitchFamily="34" charset="0"/>
            </a:rPr>
            <a:t>Teacher</a:t>
          </a:r>
        </a:p>
      </dgm:t>
    </dgm:pt>
    <dgm:pt modelId="{4BF5C9AB-7784-47E5-987C-8135793FB27A}" type="parTrans" cxnId="{460F5571-04EF-4E71-BD3A-228BA2F659D1}">
      <dgm:prSet/>
      <dgm:spPr/>
      <dgm:t>
        <a:bodyPr/>
        <a:lstStyle/>
        <a:p>
          <a:endParaRPr lang="en-US"/>
        </a:p>
      </dgm:t>
    </dgm:pt>
    <dgm:pt modelId="{D1A07892-5976-4C48-9A9B-C1098AC1870A}" type="sibTrans" cxnId="{460F5571-04EF-4E71-BD3A-228BA2F659D1}">
      <dgm:prSet/>
      <dgm:spPr/>
      <dgm:t>
        <a:bodyPr/>
        <a:lstStyle/>
        <a:p>
          <a:endParaRPr lang="en-US"/>
        </a:p>
      </dgm:t>
    </dgm:pt>
    <dgm:pt modelId="{EA52019F-FF6C-4BF2-B749-88F371A34D26}">
      <dgm:prSet custT="1"/>
      <dgm:spPr/>
      <dgm:t>
        <a:bodyPr/>
        <a:lstStyle/>
        <a:p>
          <a:r>
            <a:rPr lang="en-US" sz="1600" dirty="0">
              <a:latin typeface="Arial Black" panose="020B0A04020102020204" pitchFamily="34" charset="0"/>
            </a:rPr>
            <a:t>School Administrator</a:t>
          </a:r>
        </a:p>
      </dgm:t>
    </dgm:pt>
    <dgm:pt modelId="{4C6A9115-CFAC-4C6A-B41F-7F0A6956A11C}" type="parTrans" cxnId="{E8CFF6BA-2603-4A7B-90F5-068AAA910864}">
      <dgm:prSet/>
      <dgm:spPr/>
      <dgm:t>
        <a:bodyPr/>
        <a:lstStyle/>
        <a:p>
          <a:endParaRPr lang="en-US"/>
        </a:p>
      </dgm:t>
    </dgm:pt>
    <dgm:pt modelId="{EBE7F597-1CEA-4FE9-AEC4-A6FF8AB425E0}" type="sibTrans" cxnId="{E8CFF6BA-2603-4A7B-90F5-068AAA910864}">
      <dgm:prSet/>
      <dgm:spPr/>
      <dgm:t>
        <a:bodyPr/>
        <a:lstStyle/>
        <a:p>
          <a:endParaRPr lang="en-US"/>
        </a:p>
      </dgm:t>
    </dgm:pt>
    <dgm:pt modelId="{60EE33D6-DA2D-4CC9-8120-68C11C771F3E}">
      <dgm:prSet custT="1"/>
      <dgm:spPr/>
      <dgm:t>
        <a:bodyPr/>
        <a:lstStyle/>
        <a:p>
          <a:r>
            <a:rPr lang="en-US" sz="1600" dirty="0">
              <a:latin typeface="Arial Black" panose="020B0A04020102020204" pitchFamily="34" charset="0"/>
            </a:rPr>
            <a:t>Parent</a:t>
          </a:r>
        </a:p>
      </dgm:t>
    </dgm:pt>
    <dgm:pt modelId="{CDE82F61-159B-4C69-9A6B-B99DEA7B78FA}" type="parTrans" cxnId="{6C6FEA87-9D41-4ACB-BA7D-83CC64B36D65}">
      <dgm:prSet/>
      <dgm:spPr/>
      <dgm:t>
        <a:bodyPr/>
        <a:lstStyle/>
        <a:p>
          <a:endParaRPr lang="en-US"/>
        </a:p>
      </dgm:t>
    </dgm:pt>
    <dgm:pt modelId="{FA33E885-25CE-4416-A654-93ADFAF06DDB}" type="sibTrans" cxnId="{6C6FEA87-9D41-4ACB-BA7D-83CC64B36D65}">
      <dgm:prSet/>
      <dgm:spPr/>
      <dgm:t>
        <a:bodyPr/>
        <a:lstStyle/>
        <a:p>
          <a:endParaRPr lang="en-US"/>
        </a:p>
      </dgm:t>
    </dgm:pt>
    <dgm:pt modelId="{F0A24841-79BA-4E6D-B0EB-FAC6DAE2A2D3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600" dirty="0">
              <a:latin typeface="Arial Black" panose="020B0A04020102020204" pitchFamily="34" charset="0"/>
            </a:rPr>
            <a:t>Community Member</a:t>
          </a:r>
        </a:p>
      </dgm:t>
    </dgm:pt>
    <dgm:pt modelId="{1DA0F160-17B9-475C-90B0-6CBB4C34571D}" type="parTrans" cxnId="{CEC3B563-6D9D-4327-B9D9-B199BF57B9BA}">
      <dgm:prSet/>
      <dgm:spPr/>
      <dgm:t>
        <a:bodyPr/>
        <a:lstStyle/>
        <a:p>
          <a:endParaRPr lang="en-US"/>
        </a:p>
      </dgm:t>
    </dgm:pt>
    <dgm:pt modelId="{52F6F38A-BD83-4BF7-AD10-AB8F6E3B9949}" type="sibTrans" cxnId="{CEC3B563-6D9D-4327-B9D9-B199BF57B9BA}">
      <dgm:prSet/>
      <dgm:spPr/>
      <dgm:t>
        <a:bodyPr/>
        <a:lstStyle/>
        <a:p>
          <a:endParaRPr lang="en-US"/>
        </a:p>
      </dgm:t>
    </dgm:pt>
    <dgm:pt modelId="{5C842EDE-1FA2-4E62-A7E8-7A8C0CEAFAD6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n-US" sz="1600" dirty="0">
              <a:latin typeface="Arial Black" panose="020B0A04020102020204" pitchFamily="34" charset="0"/>
            </a:rPr>
            <a:t>Stakeholder</a:t>
          </a:r>
        </a:p>
      </dgm:t>
    </dgm:pt>
    <dgm:pt modelId="{A547C0E5-16E6-4912-B830-37C410D09183}" type="parTrans" cxnId="{3CA41E14-CCFE-4B8E-914F-60D2954FAD67}">
      <dgm:prSet/>
      <dgm:spPr/>
      <dgm:t>
        <a:bodyPr/>
        <a:lstStyle/>
        <a:p>
          <a:endParaRPr lang="en-US"/>
        </a:p>
      </dgm:t>
    </dgm:pt>
    <dgm:pt modelId="{BFDB459E-3E86-4C49-9398-42888242948F}" type="sibTrans" cxnId="{3CA41E14-CCFE-4B8E-914F-60D2954FAD67}">
      <dgm:prSet/>
      <dgm:spPr/>
      <dgm:t>
        <a:bodyPr/>
        <a:lstStyle/>
        <a:p>
          <a:endParaRPr lang="en-US"/>
        </a:p>
      </dgm:t>
    </dgm:pt>
    <dgm:pt modelId="{98CEBBD4-FC37-4161-A7FF-F1B8BF21DE4A}">
      <dgm:prSet custT="1"/>
      <dgm:spPr/>
      <dgm:t>
        <a:bodyPr/>
        <a:lstStyle/>
        <a:p>
          <a:r>
            <a:rPr lang="en-US" sz="1600" dirty="0">
              <a:latin typeface="Arial Black" panose="020B0A04020102020204" pitchFamily="34" charset="0"/>
            </a:rPr>
            <a:t>Decision</a:t>
          </a:r>
        </a:p>
        <a:p>
          <a:r>
            <a:rPr lang="en-US" sz="1600" dirty="0">
              <a:latin typeface="Arial Black" panose="020B0A04020102020204" pitchFamily="34" charset="0"/>
            </a:rPr>
            <a:t> Maker</a:t>
          </a:r>
        </a:p>
      </dgm:t>
    </dgm:pt>
    <dgm:pt modelId="{7EFF0902-6D11-4385-B619-98E6263EF5BD}" type="parTrans" cxnId="{28705322-7B72-4767-A9A2-ACAEE0FDC307}">
      <dgm:prSet/>
      <dgm:spPr/>
      <dgm:t>
        <a:bodyPr/>
        <a:lstStyle/>
        <a:p>
          <a:endParaRPr lang="en-US"/>
        </a:p>
      </dgm:t>
    </dgm:pt>
    <dgm:pt modelId="{00BF7240-E592-4675-9247-FFFB25B1D2EB}" type="sibTrans" cxnId="{28705322-7B72-4767-A9A2-ACAEE0FDC307}">
      <dgm:prSet/>
      <dgm:spPr/>
      <dgm:t>
        <a:bodyPr/>
        <a:lstStyle/>
        <a:p>
          <a:endParaRPr lang="en-US"/>
        </a:p>
      </dgm:t>
    </dgm:pt>
    <dgm:pt modelId="{8C2CA3C8-891E-43AD-A9EB-C97794F19831}" type="pres">
      <dgm:prSet presAssocID="{9753E3B8-DDE5-45AE-A56C-19C3906E36DC}" presName="Name0" presStyleCnt="0">
        <dgm:presLayoutVars>
          <dgm:dir/>
          <dgm:resizeHandles val="exact"/>
        </dgm:presLayoutVars>
      </dgm:prSet>
      <dgm:spPr/>
    </dgm:pt>
    <dgm:pt modelId="{EBE88E11-69E0-471D-8290-8BACFC9425D9}" type="pres">
      <dgm:prSet presAssocID="{9753E3B8-DDE5-45AE-A56C-19C3906E36DC}" presName="cycle" presStyleCnt="0"/>
      <dgm:spPr/>
    </dgm:pt>
    <dgm:pt modelId="{D179D1F1-729B-42DC-84EA-68D14A3CABEC}" type="pres">
      <dgm:prSet presAssocID="{ADBB1838-7407-47B9-B069-8682F1C3B1B8}" presName="nodeFirstNode" presStyleLbl="node1" presStyleIdx="0" presStyleCnt="8">
        <dgm:presLayoutVars>
          <dgm:bulletEnabled val="1"/>
        </dgm:presLayoutVars>
      </dgm:prSet>
      <dgm:spPr/>
    </dgm:pt>
    <dgm:pt modelId="{115A85B1-39EE-412A-A011-48FD5DE90332}" type="pres">
      <dgm:prSet presAssocID="{CF94FC7C-80D2-4D0C-AED1-FF06A7975AFB}" presName="sibTransFirstNode" presStyleLbl="bgShp" presStyleIdx="0" presStyleCnt="1"/>
      <dgm:spPr/>
    </dgm:pt>
    <dgm:pt modelId="{2A5ECE88-7D64-455A-8F8C-5062022F0267}" type="pres">
      <dgm:prSet presAssocID="{66686368-6463-481A-9FEB-7B76F7EBF6EC}" presName="nodeFollowingNodes" presStyleLbl="node1" presStyleIdx="1" presStyleCnt="8">
        <dgm:presLayoutVars>
          <dgm:bulletEnabled val="1"/>
        </dgm:presLayoutVars>
      </dgm:prSet>
      <dgm:spPr/>
    </dgm:pt>
    <dgm:pt modelId="{18A22E08-1038-4885-8081-3DC709DA05EF}" type="pres">
      <dgm:prSet presAssocID="{E1B36036-086E-44E9-8D8F-7D0538B44E7A}" presName="nodeFollowingNodes" presStyleLbl="node1" presStyleIdx="2" presStyleCnt="8">
        <dgm:presLayoutVars>
          <dgm:bulletEnabled val="1"/>
        </dgm:presLayoutVars>
      </dgm:prSet>
      <dgm:spPr/>
    </dgm:pt>
    <dgm:pt modelId="{D1BD9BA6-BF60-44E4-A3A3-E4A700B40240}" type="pres">
      <dgm:prSet presAssocID="{EA52019F-FF6C-4BF2-B749-88F371A34D26}" presName="nodeFollowingNodes" presStyleLbl="node1" presStyleIdx="3" presStyleCnt="8" custScaleX="125445">
        <dgm:presLayoutVars>
          <dgm:bulletEnabled val="1"/>
        </dgm:presLayoutVars>
      </dgm:prSet>
      <dgm:spPr/>
    </dgm:pt>
    <dgm:pt modelId="{8FB9A507-D37D-4833-8007-4355B9B72F86}" type="pres">
      <dgm:prSet presAssocID="{60EE33D6-DA2D-4CC9-8120-68C11C771F3E}" presName="nodeFollowingNodes" presStyleLbl="node1" presStyleIdx="4" presStyleCnt="8">
        <dgm:presLayoutVars>
          <dgm:bulletEnabled val="1"/>
        </dgm:presLayoutVars>
      </dgm:prSet>
      <dgm:spPr/>
    </dgm:pt>
    <dgm:pt modelId="{114678AE-29E6-4F86-9F98-4F0DCEB99345}" type="pres">
      <dgm:prSet presAssocID="{F0A24841-79BA-4E6D-B0EB-FAC6DAE2A2D3}" presName="nodeFollowingNodes" presStyleLbl="node1" presStyleIdx="5" presStyleCnt="8" custScaleX="127633">
        <dgm:presLayoutVars>
          <dgm:bulletEnabled val="1"/>
        </dgm:presLayoutVars>
      </dgm:prSet>
      <dgm:spPr/>
    </dgm:pt>
    <dgm:pt modelId="{18A7E52C-9F14-4257-B49E-A878A59E6A64}" type="pres">
      <dgm:prSet presAssocID="{5C842EDE-1FA2-4E62-A7E8-7A8C0CEAFAD6}" presName="nodeFollowingNodes" presStyleLbl="node1" presStyleIdx="6" presStyleCnt="8" custRadScaleRad="96741" custRadScaleInc="319">
        <dgm:presLayoutVars>
          <dgm:bulletEnabled val="1"/>
        </dgm:presLayoutVars>
      </dgm:prSet>
      <dgm:spPr/>
    </dgm:pt>
    <dgm:pt modelId="{83589473-A192-4EFB-A735-BDF52FDA5EF5}" type="pres">
      <dgm:prSet presAssocID="{98CEBBD4-FC37-4161-A7FF-F1B8BF21DE4A}" presName="nodeFollowingNodes" presStyleLbl="node1" presStyleIdx="7" presStyleCnt="8">
        <dgm:presLayoutVars>
          <dgm:bulletEnabled val="1"/>
        </dgm:presLayoutVars>
      </dgm:prSet>
      <dgm:spPr/>
    </dgm:pt>
  </dgm:ptLst>
  <dgm:cxnLst>
    <dgm:cxn modelId="{F5AC860A-86ED-486B-80B2-EF2703A3ED96}" srcId="{9753E3B8-DDE5-45AE-A56C-19C3906E36DC}" destId="{ADBB1838-7407-47B9-B069-8682F1C3B1B8}" srcOrd="0" destOrd="0" parTransId="{5B2C4341-57C2-4569-B59A-B83AB542072E}" sibTransId="{CF94FC7C-80D2-4D0C-AED1-FF06A7975AFB}"/>
    <dgm:cxn modelId="{3CA41E14-CCFE-4B8E-914F-60D2954FAD67}" srcId="{9753E3B8-DDE5-45AE-A56C-19C3906E36DC}" destId="{5C842EDE-1FA2-4E62-A7E8-7A8C0CEAFAD6}" srcOrd="6" destOrd="0" parTransId="{A547C0E5-16E6-4912-B830-37C410D09183}" sibTransId="{BFDB459E-3E86-4C49-9398-42888242948F}"/>
    <dgm:cxn modelId="{28705322-7B72-4767-A9A2-ACAEE0FDC307}" srcId="{9753E3B8-DDE5-45AE-A56C-19C3906E36DC}" destId="{98CEBBD4-FC37-4161-A7FF-F1B8BF21DE4A}" srcOrd="7" destOrd="0" parTransId="{7EFF0902-6D11-4385-B619-98E6263EF5BD}" sibTransId="{00BF7240-E592-4675-9247-FFFB25B1D2EB}"/>
    <dgm:cxn modelId="{CEC3B563-6D9D-4327-B9D9-B199BF57B9BA}" srcId="{9753E3B8-DDE5-45AE-A56C-19C3906E36DC}" destId="{F0A24841-79BA-4E6D-B0EB-FAC6DAE2A2D3}" srcOrd="5" destOrd="0" parTransId="{1DA0F160-17B9-475C-90B0-6CBB4C34571D}" sibTransId="{52F6F38A-BD83-4BF7-AD10-AB8F6E3B9949}"/>
    <dgm:cxn modelId="{11C07E6C-CBAC-49C3-A7D5-46CEA1B5A02F}" type="presOf" srcId="{E1B36036-086E-44E9-8D8F-7D0538B44E7A}" destId="{18A22E08-1038-4885-8081-3DC709DA05EF}" srcOrd="0" destOrd="0" presId="urn:microsoft.com/office/officeart/2005/8/layout/cycle3"/>
    <dgm:cxn modelId="{460F5571-04EF-4E71-BD3A-228BA2F659D1}" srcId="{9753E3B8-DDE5-45AE-A56C-19C3906E36DC}" destId="{E1B36036-086E-44E9-8D8F-7D0538B44E7A}" srcOrd="2" destOrd="0" parTransId="{4BF5C9AB-7784-47E5-987C-8135793FB27A}" sibTransId="{D1A07892-5976-4C48-9A9B-C1098AC1870A}"/>
    <dgm:cxn modelId="{5DFAC851-F4E8-4630-AE9A-C9CEA7058392}" type="presOf" srcId="{60EE33D6-DA2D-4CC9-8120-68C11C771F3E}" destId="{8FB9A507-D37D-4833-8007-4355B9B72F86}" srcOrd="0" destOrd="0" presId="urn:microsoft.com/office/officeart/2005/8/layout/cycle3"/>
    <dgm:cxn modelId="{B1906673-E0A4-49BC-BA4A-0DF32B5C2C2A}" srcId="{9753E3B8-DDE5-45AE-A56C-19C3906E36DC}" destId="{66686368-6463-481A-9FEB-7B76F7EBF6EC}" srcOrd="1" destOrd="0" parTransId="{DAE86F38-60B3-41F1-A223-3FE6A1EF5787}" sibTransId="{AC538AEC-5A3D-4828-9D5B-6530A0C88C76}"/>
    <dgm:cxn modelId="{06BDE074-3E02-41F0-870C-460ABE22865C}" type="presOf" srcId="{98CEBBD4-FC37-4161-A7FF-F1B8BF21DE4A}" destId="{83589473-A192-4EFB-A735-BDF52FDA5EF5}" srcOrd="0" destOrd="0" presId="urn:microsoft.com/office/officeart/2005/8/layout/cycle3"/>
    <dgm:cxn modelId="{B99D7775-5DF0-4920-9ADC-8BAEF52C3C8E}" type="presOf" srcId="{ADBB1838-7407-47B9-B069-8682F1C3B1B8}" destId="{D179D1F1-729B-42DC-84EA-68D14A3CABEC}" srcOrd="0" destOrd="0" presId="urn:microsoft.com/office/officeart/2005/8/layout/cycle3"/>
    <dgm:cxn modelId="{FE885183-AA28-467D-8619-B45298C14E7E}" type="presOf" srcId="{5C842EDE-1FA2-4E62-A7E8-7A8C0CEAFAD6}" destId="{18A7E52C-9F14-4257-B49E-A878A59E6A64}" srcOrd="0" destOrd="0" presId="urn:microsoft.com/office/officeart/2005/8/layout/cycle3"/>
    <dgm:cxn modelId="{6C6FEA87-9D41-4ACB-BA7D-83CC64B36D65}" srcId="{9753E3B8-DDE5-45AE-A56C-19C3906E36DC}" destId="{60EE33D6-DA2D-4CC9-8120-68C11C771F3E}" srcOrd="4" destOrd="0" parTransId="{CDE82F61-159B-4C69-9A6B-B99DEA7B78FA}" sibTransId="{FA33E885-25CE-4416-A654-93ADFAF06DDB}"/>
    <dgm:cxn modelId="{CB324FA9-C37E-4735-B3B3-E65E0B4817B5}" type="presOf" srcId="{9753E3B8-DDE5-45AE-A56C-19C3906E36DC}" destId="{8C2CA3C8-891E-43AD-A9EB-C97794F19831}" srcOrd="0" destOrd="0" presId="urn:microsoft.com/office/officeart/2005/8/layout/cycle3"/>
    <dgm:cxn modelId="{E42198B8-2987-4730-A99E-EFEDB5FF2A74}" type="presOf" srcId="{EA52019F-FF6C-4BF2-B749-88F371A34D26}" destId="{D1BD9BA6-BF60-44E4-A3A3-E4A700B40240}" srcOrd="0" destOrd="0" presId="urn:microsoft.com/office/officeart/2005/8/layout/cycle3"/>
    <dgm:cxn modelId="{E8CFF6BA-2603-4A7B-90F5-068AAA910864}" srcId="{9753E3B8-DDE5-45AE-A56C-19C3906E36DC}" destId="{EA52019F-FF6C-4BF2-B749-88F371A34D26}" srcOrd="3" destOrd="0" parTransId="{4C6A9115-CFAC-4C6A-B41F-7F0A6956A11C}" sibTransId="{EBE7F597-1CEA-4FE9-AEC4-A6FF8AB425E0}"/>
    <dgm:cxn modelId="{FE3C96D6-F99E-49D6-9DDE-483E76E3DB96}" type="presOf" srcId="{CF94FC7C-80D2-4D0C-AED1-FF06A7975AFB}" destId="{115A85B1-39EE-412A-A011-48FD5DE90332}" srcOrd="0" destOrd="0" presId="urn:microsoft.com/office/officeart/2005/8/layout/cycle3"/>
    <dgm:cxn modelId="{DA9ABCE4-2D72-4440-AA9D-337680BF7029}" type="presOf" srcId="{F0A24841-79BA-4E6D-B0EB-FAC6DAE2A2D3}" destId="{114678AE-29E6-4F86-9F98-4F0DCEB99345}" srcOrd="0" destOrd="0" presId="urn:microsoft.com/office/officeart/2005/8/layout/cycle3"/>
    <dgm:cxn modelId="{F3CE9FED-D35C-491B-9D43-9EAE50EBB1FA}" type="presOf" srcId="{66686368-6463-481A-9FEB-7B76F7EBF6EC}" destId="{2A5ECE88-7D64-455A-8F8C-5062022F0267}" srcOrd="0" destOrd="0" presId="urn:microsoft.com/office/officeart/2005/8/layout/cycle3"/>
    <dgm:cxn modelId="{3B57E65E-9E3B-42B0-B928-1E95C3444758}" type="presParOf" srcId="{8C2CA3C8-891E-43AD-A9EB-C97794F19831}" destId="{EBE88E11-69E0-471D-8290-8BACFC9425D9}" srcOrd="0" destOrd="0" presId="urn:microsoft.com/office/officeart/2005/8/layout/cycle3"/>
    <dgm:cxn modelId="{A7D53462-5FF6-4196-8F83-C254CB595A77}" type="presParOf" srcId="{EBE88E11-69E0-471D-8290-8BACFC9425D9}" destId="{D179D1F1-729B-42DC-84EA-68D14A3CABEC}" srcOrd="0" destOrd="0" presId="urn:microsoft.com/office/officeart/2005/8/layout/cycle3"/>
    <dgm:cxn modelId="{77D595CA-AEF7-45BD-BF1D-4477047AC33C}" type="presParOf" srcId="{EBE88E11-69E0-471D-8290-8BACFC9425D9}" destId="{115A85B1-39EE-412A-A011-48FD5DE90332}" srcOrd="1" destOrd="0" presId="urn:microsoft.com/office/officeart/2005/8/layout/cycle3"/>
    <dgm:cxn modelId="{FEB4A217-4F97-4D0C-8AE0-ABC57E84CB33}" type="presParOf" srcId="{EBE88E11-69E0-471D-8290-8BACFC9425D9}" destId="{2A5ECE88-7D64-455A-8F8C-5062022F0267}" srcOrd="2" destOrd="0" presId="urn:microsoft.com/office/officeart/2005/8/layout/cycle3"/>
    <dgm:cxn modelId="{A962BFD9-DFA7-43AB-AE90-A743651AAD48}" type="presParOf" srcId="{EBE88E11-69E0-471D-8290-8BACFC9425D9}" destId="{18A22E08-1038-4885-8081-3DC709DA05EF}" srcOrd="3" destOrd="0" presId="urn:microsoft.com/office/officeart/2005/8/layout/cycle3"/>
    <dgm:cxn modelId="{A21FC914-DC38-4040-AF86-DADBAE6ED3D4}" type="presParOf" srcId="{EBE88E11-69E0-471D-8290-8BACFC9425D9}" destId="{D1BD9BA6-BF60-44E4-A3A3-E4A700B40240}" srcOrd="4" destOrd="0" presId="urn:microsoft.com/office/officeart/2005/8/layout/cycle3"/>
    <dgm:cxn modelId="{2D882617-6CA5-4280-B5FB-B7ED2AE06795}" type="presParOf" srcId="{EBE88E11-69E0-471D-8290-8BACFC9425D9}" destId="{8FB9A507-D37D-4833-8007-4355B9B72F86}" srcOrd="5" destOrd="0" presId="urn:microsoft.com/office/officeart/2005/8/layout/cycle3"/>
    <dgm:cxn modelId="{68DC3E1C-34A9-4773-8797-D63A4B1DB850}" type="presParOf" srcId="{EBE88E11-69E0-471D-8290-8BACFC9425D9}" destId="{114678AE-29E6-4F86-9F98-4F0DCEB99345}" srcOrd="6" destOrd="0" presId="urn:microsoft.com/office/officeart/2005/8/layout/cycle3"/>
    <dgm:cxn modelId="{7E8B9081-58CD-4C74-AFFA-A044C310A7BB}" type="presParOf" srcId="{EBE88E11-69E0-471D-8290-8BACFC9425D9}" destId="{18A7E52C-9F14-4257-B49E-A878A59E6A64}" srcOrd="7" destOrd="0" presId="urn:microsoft.com/office/officeart/2005/8/layout/cycle3"/>
    <dgm:cxn modelId="{54AA7793-67F4-4E43-BA83-D027DAA92FDB}" type="presParOf" srcId="{EBE88E11-69E0-471D-8290-8BACFC9425D9}" destId="{83589473-A192-4EFB-A735-BDF52FDA5EF5}" srcOrd="8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23469F5-E746-4164-9883-86E99424ED6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8190A2-3A31-44EB-AB2B-80C044B82C2A}">
      <dgm:prSet custT="1"/>
      <dgm:spPr/>
      <dgm:t>
        <a:bodyPr/>
        <a:lstStyle/>
        <a:p>
          <a:endParaRPr lang="en-US" sz="2000" dirty="0">
            <a:latin typeface="Arial Black" panose="020B0A04020102020204" pitchFamily="34" charset="0"/>
          </a:endParaRPr>
        </a:p>
        <a:p>
          <a:endParaRPr lang="en-US" sz="2400" dirty="0">
            <a:latin typeface="Arial Black" panose="020B0A04020102020204" pitchFamily="34" charset="0"/>
          </a:endParaRPr>
        </a:p>
        <a:p>
          <a:endParaRPr lang="en-US" sz="2400" dirty="0">
            <a:latin typeface="Arial Black" panose="020B0A04020102020204" pitchFamily="34" charset="0"/>
          </a:endParaRPr>
        </a:p>
        <a:p>
          <a:r>
            <a:rPr lang="en-US" sz="3200" dirty="0">
              <a:latin typeface="Arial Black" panose="020B0A04020102020204" pitchFamily="34" charset="0"/>
            </a:rPr>
            <a:t>Build support for school libraries at every level:</a:t>
          </a:r>
        </a:p>
        <a:p>
          <a:pPr>
            <a:buFont typeface="Wingdings" panose="05000000000000000000" pitchFamily="2" charset="2"/>
            <a:buChar char="§"/>
          </a:pPr>
          <a:r>
            <a:rPr lang="en-US" sz="2600" dirty="0">
              <a:latin typeface="Arial Black" panose="020B0A04020102020204" pitchFamily="34" charset="0"/>
            </a:rPr>
            <a:t>Building</a:t>
          </a:r>
        </a:p>
        <a:p>
          <a:pPr>
            <a:buFont typeface="Wingdings" panose="05000000000000000000" pitchFamily="2" charset="2"/>
            <a:buChar char="§"/>
          </a:pPr>
          <a:r>
            <a:rPr lang="en-US" sz="2600" dirty="0">
              <a:latin typeface="Arial Black" panose="020B0A04020102020204" pitchFamily="34" charset="0"/>
            </a:rPr>
            <a:t>District</a:t>
          </a:r>
        </a:p>
        <a:p>
          <a:pPr>
            <a:buFont typeface="Wingdings" panose="05000000000000000000" pitchFamily="2" charset="2"/>
            <a:buChar char="§"/>
          </a:pPr>
          <a:r>
            <a:rPr lang="en-US" sz="2600" dirty="0">
              <a:latin typeface="Arial Black" panose="020B0A04020102020204" pitchFamily="34" charset="0"/>
            </a:rPr>
            <a:t>Community</a:t>
          </a:r>
        </a:p>
        <a:p>
          <a:pPr>
            <a:buFont typeface="Wingdings" panose="05000000000000000000" pitchFamily="2" charset="2"/>
            <a:buChar char="§"/>
          </a:pPr>
          <a:r>
            <a:rPr lang="en-US" sz="2600" dirty="0">
              <a:latin typeface="Arial Black" panose="020B0A04020102020204" pitchFamily="34" charset="0"/>
            </a:rPr>
            <a:t>State</a:t>
          </a:r>
        </a:p>
        <a:p>
          <a:pPr>
            <a:buFont typeface="Wingdings" panose="05000000000000000000" pitchFamily="2" charset="2"/>
            <a:buChar char="§"/>
          </a:pPr>
          <a:r>
            <a:rPr lang="en-US" sz="2600" dirty="0">
              <a:latin typeface="Arial Black" panose="020B0A04020102020204" pitchFamily="34" charset="0"/>
            </a:rPr>
            <a:t>Federal</a:t>
          </a:r>
        </a:p>
        <a:p>
          <a:endParaRPr lang="en-US" sz="1300" dirty="0">
            <a:latin typeface="Arial Black" panose="020B0A04020102020204" pitchFamily="34" charset="0"/>
          </a:endParaRPr>
        </a:p>
        <a:p>
          <a:endParaRPr lang="en-US" sz="1300" dirty="0">
            <a:latin typeface="Arial Black" panose="020B0A04020102020204" pitchFamily="34" charset="0"/>
          </a:endParaRPr>
        </a:p>
        <a:p>
          <a:endParaRPr lang="en-US" sz="1300" dirty="0">
            <a:latin typeface="Arial Black" panose="020B0A04020102020204" pitchFamily="34" charset="0"/>
          </a:endParaRPr>
        </a:p>
        <a:p>
          <a:endParaRPr lang="en-US" sz="1300" dirty="0">
            <a:latin typeface="Arial Black" panose="020B0A04020102020204" pitchFamily="34" charset="0"/>
          </a:endParaRPr>
        </a:p>
        <a:p>
          <a:endParaRPr lang="en-US" sz="1300" dirty="0">
            <a:latin typeface="Arial Black" panose="020B0A04020102020204" pitchFamily="34" charset="0"/>
          </a:endParaRPr>
        </a:p>
      </dgm:t>
    </dgm:pt>
    <dgm:pt modelId="{01FD87E8-693C-40CD-BD9A-AD025736D000}" type="parTrans" cxnId="{A6B3B8C8-5556-4D4A-9158-C90AA9ECEE10}">
      <dgm:prSet/>
      <dgm:spPr/>
      <dgm:t>
        <a:bodyPr/>
        <a:lstStyle/>
        <a:p>
          <a:endParaRPr lang="en-US"/>
        </a:p>
      </dgm:t>
    </dgm:pt>
    <dgm:pt modelId="{5C772645-3E3B-4F4A-A397-1C8B7A073144}" type="sibTrans" cxnId="{A6B3B8C8-5556-4D4A-9158-C90AA9ECEE10}">
      <dgm:prSet/>
      <dgm:spPr/>
      <dgm:t>
        <a:bodyPr/>
        <a:lstStyle/>
        <a:p>
          <a:endParaRPr lang="en-US"/>
        </a:p>
      </dgm:t>
    </dgm:pt>
    <dgm:pt modelId="{949DF9FE-36E5-4EA9-8C5E-8836A9293C33}" type="pres">
      <dgm:prSet presAssocID="{D23469F5-E746-4164-9883-86E99424ED67}" presName="linear" presStyleCnt="0">
        <dgm:presLayoutVars>
          <dgm:animLvl val="lvl"/>
          <dgm:resizeHandles val="exact"/>
        </dgm:presLayoutVars>
      </dgm:prSet>
      <dgm:spPr/>
    </dgm:pt>
    <dgm:pt modelId="{AD57A909-38F4-43E6-B171-481DC74B139A}" type="pres">
      <dgm:prSet presAssocID="{5B8190A2-3A31-44EB-AB2B-80C044B82C2A}" presName="parentText" presStyleLbl="node1" presStyleIdx="0" presStyleCnt="1" custScaleY="282103">
        <dgm:presLayoutVars>
          <dgm:chMax val="0"/>
          <dgm:bulletEnabled val="1"/>
        </dgm:presLayoutVars>
      </dgm:prSet>
      <dgm:spPr/>
    </dgm:pt>
  </dgm:ptLst>
  <dgm:cxnLst>
    <dgm:cxn modelId="{5E025A8B-AA04-4632-818E-E147788FBBE1}" type="presOf" srcId="{D23469F5-E746-4164-9883-86E99424ED67}" destId="{949DF9FE-36E5-4EA9-8C5E-8836A9293C33}" srcOrd="0" destOrd="0" presId="urn:microsoft.com/office/officeart/2005/8/layout/vList2"/>
    <dgm:cxn modelId="{BEADBFAF-501F-4BB8-83E7-A04D641F9DC5}" type="presOf" srcId="{5B8190A2-3A31-44EB-AB2B-80C044B82C2A}" destId="{AD57A909-38F4-43E6-B171-481DC74B139A}" srcOrd="0" destOrd="0" presId="urn:microsoft.com/office/officeart/2005/8/layout/vList2"/>
    <dgm:cxn modelId="{A6B3B8C8-5556-4D4A-9158-C90AA9ECEE10}" srcId="{D23469F5-E746-4164-9883-86E99424ED67}" destId="{5B8190A2-3A31-44EB-AB2B-80C044B82C2A}" srcOrd="0" destOrd="0" parTransId="{01FD87E8-693C-40CD-BD9A-AD025736D000}" sibTransId="{5C772645-3E3B-4F4A-A397-1C8B7A073144}"/>
    <dgm:cxn modelId="{62F4506E-6CD8-4B51-9D0A-D39DF1380202}" type="presParOf" srcId="{949DF9FE-36E5-4EA9-8C5E-8836A9293C33}" destId="{AD57A909-38F4-43E6-B171-481DC74B139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72703F-EB58-4B0C-8B2A-EDF2A51B2C6C}" type="doc">
      <dgm:prSet loTypeId="urn:microsoft.com/office/officeart/2019/1/layout/PeoplePortraitsList" loCatId="profi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3CA95F9-8BCF-40C1-B842-BCFFD43632F6}">
      <dgm:prSet custT="1"/>
      <dgm:spPr/>
      <dgm:t>
        <a:bodyPr/>
        <a:lstStyle/>
        <a:p>
          <a:pPr algn="ctr">
            <a:lnSpc>
              <a:spcPct val="100000"/>
            </a:lnSpc>
            <a:defRPr b="1" spc="20">
              <a:latin typeface="+mj-lt"/>
            </a:defRPr>
          </a:pPr>
          <a:r>
            <a:rPr lang="en-US" sz="3200" b="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Deb Kachel</a:t>
          </a:r>
          <a:br>
            <a:rPr lang="en-US" sz="16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</a:br>
          <a:r>
            <a:rPr lang="en-US" sz="2800" b="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SLIDE Project Director</a:t>
          </a:r>
        </a:p>
      </dgm:t>
    </dgm:pt>
    <dgm:pt modelId="{D868EA7F-D868-4231-86D5-66D9B2DF2F62}" type="sibTrans" cxnId="{E6EDE7CF-5B3F-4E2C-99EE-D5462F0EC9CE}">
      <dgm:prSet/>
      <dgm:spPr/>
      <dgm:t>
        <a:bodyPr/>
        <a:lstStyle/>
        <a:p>
          <a:endParaRPr lang="en-US"/>
        </a:p>
      </dgm:t>
    </dgm:pt>
    <dgm:pt modelId="{FC4F4986-5DCD-4DC2-B7FD-2C5FABEF9979}" type="parTrans" cxnId="{E6EDE7CF-5B3F-4E2C-99EE-D5462F0EC9CE}">
      <dgm:prSet/>
      <dgm:spPr/>
      <dgm:t>
        <a:bodyPr/>
        <a:lstStyle/>
        <a:p>
          <a:endParaRPr lang="en-US"/>
        </a:p>
      </dgm:t>
    </dgm:pt>
    <dgm:pt modelId="{1E293C9C-50F7-4DF0-A45F-EF6AA41E15B2}">
      <dgm:prSet custT="1"/>
      <dgm:spPr/>
      <dgm:t>
        <a:bodyPr/>
        <a:lstStyle/>
        <a:p>
          <a:pPr algn="ctr">
            <a:lnSpc>
              <a:spcPct val="100000"/>
            </a:lnSpc>
            <a:defRPr b="1" spc="20">
              <a:latin typeface="+mj-lt"/>
            </a:defRPr>
          </a:pPr>
          <a:r>
            <a:rPr lang="en-US" sz="3200" b="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Keith Curry Lance</a:t>
          </a:r>
          <a:br>
            <a:rPr lang="en-US" sz="24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</a:br>
          <a:r>
            <a:rPr lang="en-US" sz="2800" b="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SLIDE Principal Investigator</a:t>
          </a:r>
        </a:p>
      </dgm:t>
    </dgm:pt>
    <dgm:pt modelId="{E019F05B-61F4-4915-9D10-5D6F328EA591}" type="sibTrans" cxnId="{A7E7000F-0D10-4D88-844F-C9CB2A6A39DA}">
      <dgm:prSet/>
      <dgm:spPr/>
      <dgm:t>
        <a:bodyPr/>
        <a:lstStyle/>
        <a:p>
          <a:endParaRPr lang="en-US"/>
        </a:p>
      </dgm:t>
    </dgm:pt>
    <dgm:pt modelId="{04936CC5-1B2F-4620-ABDF-F195956C3F4A}" type="parTrans" cxnId="{A7E7000F-0D10-4D88-844F-C9CB2A6A39DA}">
      <dgm:prSet/>
      <dgm:spPr/>
      <dgm:t>
        <a:bodyPr/>
        <a:lstStyle/>
        <a:p>
          <a:endParaRPr lang="en-US"/>
        </a:p>
      </dgm:t>
    </dgm:pt>
    <dgm:pt modelId="{BF30E86D-EAFC-44CE-B56C-D7C5EC7742F3}" type="pres">
      <dgm:prSet presAssocID="{5C72703F-EB58-4B0C-8B2A-EDF2A51B2C6C}" presName="root" presStyleCnt="0">
        <dgm:presLayoutVars>
          <dgm:dir/>
          <dgm:resizeHandles val="exact"/>
        </dgm:presLayoutVars>
      </dgm:prSet>
      <dgm:spPr/>
    </dgm:pt>
    <dgm:pt modelId="{34A89649-B4A9-4A6F-8793-5A3DB37DDDA6}" type="pres">
      <dgm:prSet presAssocID="{23CA95F9-8BCF-40C1-B842-BCFFD43632F6}" presName="compNode" presStyleCnt="0"/>
      <dgm:spPr/>
    </dgm:pt>
    <dgm:pt modelId="{FFB9F511-6797-4909-9D3B-89EBC96F25A8}" type="pres">
      <dgm:prSet presAssocID="{23CA95F9-8BCF-40C1-B842-BCFFD43632F6}" presName="topSpace" presStyleCnt="0"/>
      <dgm:spPr/>
    </dgm:pt>
    <dgm:pt modelId="{73073D5B-7ADA-4F8B-AD34-0BE114905A44}" type="pres">
      <dgm:prSet presAssocID="{23CA95F9-8BCF-40C1-B842-BCFFD43632F6}" presName="photoElip" presStyleLbl="node1" presStyleIdx="0" presStyleCnt="2" custScaleX="158892" custScaleY="151895"/>
      <dgm:spPr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shot of team member"/>
        </a:ext>
      </dgm:extLst>
    </dgm:pt>
    <dgm:pt modelId="{EE33220B-2292-4F19-BD6E-B7F529CD8414}" type="pres">
      <dgm:prSet presAssocID="{23CA95F9-8BCF-40C1-B842-BCFFD43632F6}" presName="iconSpace" presStyleCnt="0"/>
      <dgm:spPr/>
    </dgm:pt>
    <dgm:pt modelId="{FDFAF16A-4FD0-49F4-8593-32E9A31A4FF7}" type="pres">
      <dgm:prSet presAssocID="{23CA95F9-8BCF-40C1-B842-BCFFD43632F6}" presName="nameTx" presStyleLbl="revTx" presStyleIdx="0" presStyleCnt="4" custScaleX="118306" custLinFactNeighborY="17872">
        <dgm:presLayoutVars>
          <dgm:chMax val="0"/>
          <dgm:chPref val="0"/>
        </dgm:presLayoutVars>
      </dgm:prSet>
      <dgm:spPr/>
    </dgm:pt>
    <dgm:pt modelId="{EEB88C88-E325-43D0-B163-BFD87C897361}" type="pres">
      <dgm:prSet presAssocID="{23CA95F9-8BCF-40C1-B842-BCFFD43632F6}" presName="txSpace" presStyleCnt="0"/>
      <dgm:spPr/>
    </dgm:pt>
    <dgm:pt modelId="{7D166BBB-55AF-452C-B9A0-94A1EE55FF4F}" type="pres">
      <dgm:prSet presAssocID="{23CA95F9-8BCF-40C1-B842-BCFFD43632F6}" presName="desTx" presStyleLbl="revTx" presStyleIdx="1" presStyleCnt="4">
        <dgm:presLayoutVars/>
      </dgm:prSet>
      <dgm:spPr/>
    </dgm:pt>
    <dgm:pt modelId="{860D3358-284A-4827-88CC-2F74FF5A1E56}" type="pres">
      <dgm:prSet presAssocID="{23CA95F9-8BCF-40C1-B842-BCFFD43632F6}" presName="bottSpace" presStyleCnt="0"/>
      <dgm:spPr/>
    </dgm:pt>
    <dgm:pt modelId="{0D4A0804-490F-47AA-B7FA-08C890B0D841}" type="pres">
      <dgm:prSet presAssocID="{D868EA7F-D868-4231-86D5-66D9B2DF2F62}" presName="sibTrans" presStyleCnt="0"/>
      <dgm:spPr/>
    </dgm:pt>
    <dgm:pt modelId="{E40BB94D-AE1C-4F05-8AA5-E9FA9A8CCCDE}" type="pres">
      <dgm:prSet presAssocID="{1E293C9C-50F7-4DF0-A45F-EF6AA41E15B2}" presName="compNode" presStyleCnt="0"/>
      <dgm:spPr/>
    </dgm:pt>
    <dgm:pt modelId="{1BC7C3C6-BE78-4F0A-9E69-54742F1AA0F3}" type="pres">
      <dgm:prSet presAssocID="{1E293C9C-50F7-4DF0-A45F-EF6AA41E15B2}" presName="topSpace" presStyleCnt="0"/>
      <dgm:spPr/>
    </dgm:pt>
    <dgm:pt modelId="{25238F18-07B8-41D8-8BD9-9F8514E8F9C4}" type="pres">
      <dgm:prSet presAssocID="{1E293C9C-50F7-4DF0-A45F-EF6AA41E15B2}" presName="photoElip" presStyleLbl="node1" presStyleIdx="1" presStyleCnt="2" custScaleX="152026" custScaleY="145916"/>
      <dgm:spPr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14000" b="-14000"/>
          </a:stretch>
        </a:blipFill>
        <a:ln>
          <a:noFill/>
        </a:ln>
      </dgm:spPr>
    </dgm:pt>
    <dgm:pt modelId="{6FFE343B-847F-4D3F-A2F9-B95E826EC656}" type="pres">
      <dgm:prSet presAssocID="{1E293C9C-50F7-4DF0-A45F-EF6AA41E15B2}" presName="iconSpace" presStyleCnt="0"/>
      <dgm:spPr/>
    </dgm:pt>
    <dgm:pt modelId="{866F95BB-E9D9-40E2-AB9F-99D5F69BA82A}" type="pres">
      <dgm:prSet presAssocID="{1E293C9C-50F7-4DF0-A45F-EF6AA41E15B2}" presName="nameTx" presStyleLbl="revTx" presStyleIdx="2" presStyleCnt="4" custScaleX="229974" custLinFactNeighborY="17872">
        <dgm:presLayoutVars>
          <dgm:chMax val="0"/>
          <dgm:chPref val="0"/>
        </dgm:presLayoutVars>
      </dgm:prSet>
      <dgm:spPr/>
    </dgm:pt>
    <dgm:pt modelId="{B22197FE-7BF1-485D-9B2D-0AD12CF41435}" type="pres">
      <dgm:prSet presAssocID="{1E293C9C-50F7-4DF0-A45F-EF6AA41E15B2}" presName="txSpace" presStyleCnt="0"/>
      <dgm:spPr/>
    </dgm:pt>
    <dgm:pt modelId="{1223E777-77CB-4A9A-BF21-12B513842696}" type="pres">
      <dgm:prSet presAssocID="{1E293C9C-50F7-4DF0-A45F-EF6AA41E15B2}" presName="desTx" presStyleLbl="revTx" presStyleIdx="3" presStyleCnt="4">
        <dgm:presLayoutVars/>
      </dgm:prSet>
      <dgm:spPr/>
    </dgm:pt>
    <dgm:pt modelId="{48A93FE3-F550-4840-B560-2DB8553BED7D}" type="pres">
      <dgm:prSet presAssocID="{1E293C9C-50F7-4DF0-A45F-EF6AA41E15B2}" presName="bottSpace" presStyleCnt="0"/>
      <dgm:spPr/>
    </dgm:pt>
  </dgm:ptLst>
  <dgm:cxnLst>
    <dgm:cxn modelId="{A7E7000F-0D10-4D88-844F-C9CB2A6A39DA}" srcId="{5C72703F-EB58-4B0C-8B2A-EDF2A51B2C6C}" destId="{1E293C9C-50F7-4DF0-A45F-EF6AA41E15B2}" srcOrd="1" destOrd="0" parTransId="{04936CC5-1B2F-4620-ABDF-F195956C3F4A}" sibTransId="{E019F05B-61F4-4915-9D10-5D6F328EA591}"/>
    <dgm:cxn modelId="{540FED75-CB4E-4EAD-804F-81226869B095}" type="presOf" srcId="{1E293C9C-50F7-4DF0-A45F-EF6AA41E15B2}" destId="{866F95BB-E9D9-40E2-AB9F-99D5F69BA82A}" srcOrd="0" destOrd="0" presId="urn:microsoft.com/office/officeart/2019/1/layout/PeoplePortraitsList"/>
    <dgm:cxn modelId="{E6EDE7CF-5B3F-4E2C-99EE-D5462F0EC9CE}" srcId="{5C72703F-EB58-4B0C-8B2A-EDF2A51B2C6C}" destId="{23CA95F9-8BCF-40C1-B842-BCFFD43632F6}" srcOrd="0" destOrd="0" parTransId="{FC4F4986-5DCD-4DC2-B7FD-2C5FABEF9979}" sibTransId="{D868EA7F-D868-4231-86D5-66D9B2DF2F62}"/>
    <dgm:cxn modelId="{DE44E4D8-C5CF-4438-860F-3C376D4D64F5}" type="presOf" srcId="{23CA95F9-8BCF-40C1-B842-BCFFD43632F6}" destId="{FDFAF16A-4FD0-49F4-8593-32E9A31A4FF7}" srcOrd="0" destOrd="0" presId="urn:microsoft.com/office/officeart/2019/1/layout/PeoplePortraitsList"/>
    <dgm:cxn modelId="{74A68EEE-876E-4134-B088-DC53246E11FE}" type="presOf" srcId="{5C72703F-EB58-4B0C-8B2A-EDF2A51B2C6C}" destId="{BF30E86D-EAFC-44CE-B56C-D7C5EC7742F3}" srcOrd="0" destOrd="0" presId="urn:microsoft.com/office/officeart/2019/1/layout/PeoplePortraitsList"/>
    <dgm:cxn modelId="{3D9D2C87-FAC6-440F-8296-405914DA77FA}" type="presParOf" srcId="{BF30E86D-EAFC-44CE-B56C-D7C5EC7742F3}" destId="{34A89649-B4A9-4A6F-8793-5A3DB37DDDA6}" srcOrd="0" destOrd="0" presId="urn:microsoft.com/office/officeart/2019/1/layout/PeoplePortraitsList"/>
    <dgm:cxn modelId="{10208EBB-3996-40BD-88FB-7743A0FCFC0C}" type="presParOf" srcId="{34A89649-B4A9-4A6F-8793-5A3DB37DDDA6}" destId="{FFB9F511-6797-4909-9D3B-89EBC96F25A8}" srcOrd="0" destOrd="0" presId="urn:microsoft.com/office/officeart/2019/1/layout/PeoplePortraitsList"/>
    <dgm:cxn modelId="{680FCFE1-C0D6-41B7-81EE-34F07569A758}" type="presParOf" srcId="{34A89649-B4A9-4A6F-8793-5A3DB37DDDA6}" destId="{73073D5B-7ADA-4F8B-AD34-0BE114905A44}" srcOrd="1" destOrd="0" presId="urn:microsoft.com/office/officeart/2019/1/layout/PeoplePortraitsList"/>
    <dgm:cxn modelId="{84E22014-947A-4B8C-A1FF-A1E4AAD40AF2}" type="presParOf" srcId="{34A89649-B4A9-4A6F-8793-5A3DB37DDDA6}" destId="{EE33220B-2292-4F19-BD6E-B7F529CD8414}" srcOrd="2" destOrd="0" presId="urn:microsoft.com/office/officeart/2019/1/layout/PeoplePortraitsList"/>
    <dgm:cxn modelId="{6B5D3C86-47CA-4D7E-A443-7DF8A6130E63}" type="presParOf" srcId="{34A89649-B4A9-4A6F-8793-5A3DB37DDDA6}" destId="{FDFAF16A-4FD0-49F4-8593-32E9A31A4FF7}" srcOrd="3" destOrd="0" presId="urn:microsoft.com/office/officeart/2019/1/layout/PeoplePortraitsList"/>
    <dgm:cxn modelId="{119527D7-3755-4E3D-BC66-7A27143BBB8B}" type="presParOf" srcId="{34A89649-B4A9-4A6F-8793-5A3DB37DDDA6}" destId="{EEB88C88-E325-43D0-B163-BFD87C897361}" srcOrd="4" destOrd="0" presId="urn:microsoft.com/office/officeart/2019/1/layout/PeoplePortraitsList"/>
    <dgm:cxn modelId="{8B410EAE-BFFA-4BD7-B4BA-16AABEF1EAA9}" type="presParOf" srcId="{34A89649-B4A9-4A6F-8793-5A3DB37DDDA6}" destId="{7D166BBB-55AF-452C-B9A0-94A1EE55FF4F}" srcOrd="5" destOrd="0" presId="urn:microsoft.com/office/officeart/2019/1/layout/PeoplePortraitsList"/>
    <dgm:cxn modelId="{02A3AE73-815E-459E-B530-44D4C95EF771}" type="presParOf" srcId="{34A89649-B4A9-4A6F-8793-5A3DB37DDDA6}" destId="{860D3358-284A-4827-88CC-2F74FF5A1E56}" srcOrd="6" destOrd="0" presId="urn:microsoft.com/office/officeart/2019/1/layout/PeoplePortraitsList"/>
    <dgm:cxn modelId="{6C30D5CD-53EE-463E-B6E2-B237F041E4C3}" type="presParOf" srcId="{BF30E86D-EAFC-44CE-B56C-D7C5EC7742F3}" destId="{0D4A0804-490F-47AA-B7FA-08C890B0D841}" srcOrd="1" destOrd="0" presId="urn:microsoft.com/office/officeart/2019/1/layout/PeoplePortraitsList"/>
    <dgm:cxn modelId="{E4C40201-6BC4-420D-A8E7-A3465911B5D7}" type="presParOf" srcId="{BF30E86D-EAFC-44CE-B56C-D7C5EC7742F3}" destId="{E40BB94D-AE1C-4F05-8AA5-E9FA9A8CCCDE}" srcOrd="2" destOrd="0" presId="urn:microsoft.com/office/officeart/2019/1/layout/PeoplePortraitsList"/>
    <dgm:cxn modelId="{DF091FE9-5356-4A17-932D-C2EAD2530E8C}" type="presParOf" srcId="{E40BB94D-AE1C-4F05-8AA5-E9FA9A8CCCDE}" destId="{1BC7C3C6-BE78-4F0A-9E69-54742F1AA0F3}" srcOrd="0" destOrd="0" presId="urn:microsoft.com/office/officeart/2019/1/layout/PeoplePortraitsList"/>
    <dgm:cxn modelId="{43A6DAE1-8229-474F-B737-E5233B5044F7}" type="presParOf" srcId="{E40BB94D-AE1C-4F05-8AA5-E9FA9A8CCCDE}" destId="{25238F18-07B8-41D8-8BD9-9F8514E8F9C4}" srcOrd="1" destOrd="0" presId="urn:microsoft.com/office/officeart/2019/1/layout/PeoplePortraitsList"/>
    <dgm:cxn modelId="{811B328F-D513-4A25-BB09-9EDD8689ED34}" type="presParOf" srcId="{E40BB94D-AE1C-4F05-8AA5-E9FA9A8CCCDE}" destId="{6FFE343B-847F-4D3F-A2F9-B95E826EC656}" srcOrd="2" destOrd="0" presId="urn:microsoft.com/office/officeart/2019/1/layout/PeoplePortraitsList"/>
    <dgm:cxn modelId="{B86088D4-B825-4152-895F-72CD7428D68F}" type="presParOf" srcId="{E40BB94D-AE1C-4F05-8AA5-E9FA9A8CCCDE}" destId="{866F95BB-E9D9-40E2-AB9F-99D5F69BA82A}" srcOrd="3" destOrd="0" presId="urn:microsoft.com/office/officeart/2019/1/layout/PeoplePortraitsList"/>
    <dgm:cxn modelId="{9DF4ADBA-E8BF-45F3-B4C1-57BC4E46838A}" type="presParOf" srcId="{E40BB94D-AE1C-4F05-8AA5-E9FA9A8CCCDE}" destId="{B22197FE-7BF1-485D-9B2D-0AD12CF41435}" srcOrd="4" destOrd="0" presId="urn:microsoft.com/office/officeart/2019/1/layout/PeoplePortraitsList"/>
    <dgm:cxn modelId="{AE599A69-85C5-4380-827C-D751478A667D}" type="presParOf" srcId="{E40BB94D-AE1C-4F05-8AA5-E9FA9A8CCCDE}" destId="{1223E777-77CB-4A9A-BF21-12B513842696}" srcOrd="5" destOrd="0" presId="urn:microsoft.com/office/officeart/2019/1/layout/PeoplePortraitsList"/>
    <dgm:cxn modelId="{F8E06700-DE35-4D59-8FE6-04C15FF36365}" type="presParOf" srcId="{E40BB94D-AE1C-4F05-8AA5-E9FA9A8CCCDE}" destId="{48A93FE3-F550-4840-B560-2DB8553BED7D}" srcOrd="6" destOrd="0" presId="urn:microsoft.com/office/officeart/2019/1/layout/PeoplePortraits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5A0D11-C7FD-4DDF-8351-267DED5C711C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E20153C-FBBD-4801-BC9E-5EC1A3A63BA4}">
      <dgm:prSet/>
      <dgm:spPr/>
      <dgm:t>
        <a:bodyPr/>
        <a:lstStyle/>
        <a:p>
          <a:r>
            <a:rPr lang="en-US" b="0" i="0" baseline="0" dirty="0">
              <a:latin typeface="Arial Black" panose="020B0A04020102020204" pitchFamily="34" charset="0"/>
            </a:rPr>
            <a:t>1740 </a:t>
          </a:r>
        </a:p>
        <a:p>
          <a:r>
            <a:rPr lang="en-US" b="0" i="0" baseline="0" dirty="0">
              <a:latin typeface="Arial Black" panose="020B0A04020102020204" pitchFamily="34" charset="0"/>
            </a:rPr>
            <a:t> Benjamin Franklin recommends a school library as a key element in the ideal academy </a:t>
          </a:r>
          <a:endParaRPr lang="en-US" dirty="0">
            <a:latin typeface="Arial Black" panose="020B0A04020102020204" pitchFamily="34" charset="0"/>
          </a:endParaRPr>
        </a:p>
      </dgm:t>
    </dgm:pt>
    <dgm:pt modelId="{8F9794B2-7335-461D-AC75-A0DCB68A59E8}" type="parTrans" cxnId="{49B7FE83-4100-4AEF-A096-7A3228684658}">
      <dgm:prSet/>
      <dgm:spPr/>
      <dgm:t>
        <a:bodyPr/>
        <a:lstStyle/>
        <a:p>
          <a:endParaRPr lang="en-US"/>
        </a:p>
      </dgm:t>
    </dgm:pt>
    <dgm:pt modelId="{186B72A1-9C19-4436-93AA-855ED322C993}" type="sibTrans" cxnId="{49B7FE83-4100-4AEF-A096-7A3228684658}">
      <dgm:prSet/>
      <dgm:spPr/>
      <dgm:t>
        <a:bodyPr/>
        <a:lstStyle/>
        <a:p>
          <a:endParaRPr lang="en-US" dirty="0"/>
        </a:p>
      </dgm:t>
    </dgm:pt>
    <dgm:pt modelId="{43778EDE-0969-4FF8-9073-B51AAE79F7DA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>
              <a:latin typeface="Arial Black" panose="020B0A04020102020204" pitchFamily="34" charset="0"/>
            </a:rPr>
            <a:t>1744</a:t>
          </a:r>
          <a:r>
            <a:rPr lang="en-US" b="0" i="0" baseline="0" dirty="0">
              <a:latin typeface="Arial Black" panose="020B0A04020102020204" pitchFamily="34" charset="0"/>
            </a:rPr>
            <a:t>  </a:t>
          </a:r>
        </a:p>
        <a:p>
          <a:r>
            <a:rPr lang="en-US" b="0" i="0" baseline="0" dirty="0">
              <a:latin typeface="Arial Black" panose="020B0A04020102020204" pitchFamily="34" charset="0"/>
            </a:rPr>
            <a:t>Penn Charter School in Philadelphia designates</a:t>
          </a:r>
          <a:r>
            <a:rPr lang="en-US" b="0" i="0" dirty="0">
              <a:latin typeface="Arial Black" panose="020B0A04020102020204" pitchFamily="34" charset="0"/>
            </a:rPr>
            <a:t> </a:t>
          </a:r>
          <a:r>
            <a:rPr lang="en-US" b="0" i="0" baseline="0" dirty="0">
              <a:latin typeface="Arial Black" panose="020B0A04020102020204" pitchFamily="34" charset="0"/>
            </a:rPr>
            <a:t>a specially designed room as the library </a:t>
          </a:r>
          <a:endParaRPr lang="en-US" dirty="0">
            <a:latin typeface="Arial Black" panose="020B0A04020102020204" pitchFamily="34" charset="0"/>
          </a:endParaRPr>
        </a:p>
      </dgm:t>
    </dgm:pt>
    <dgm:pt modelId="{E65F79CC-4791-4EAC-9E9C-099231BE06F0}" type="parTrans" cxnId="{6F97677A-CB59-461A-B37D-C581655DE65F}">
      <dgm:prSet/>
      <dgm:spPr/>
      <dgm:t>
        <a:bodyPr/>
        <a:lstStyle/>
        <a:p>
          <a:endParaRPr lang="en-US"/>
        </a:p>
      </dgm:t>
    </dgm:pt>
    <dgm:pt modelId="{42D72F08-713E-4DCF-9A98-D9BCC40F733D}" type="sibTrans" cxnId="{6F97677A-CB59-461A-B37D-C581655DE65F}">
      <dgm:prSet/>
      <dgm:spPr/>
      <dgm:t>
        <a:bodyPr/>
        <a:lstStyle/>
        <a:p>
          <a:endParaRPr lang="en-US" dirty="0"/>
        </a:p>
      </dgm:t>
    </dgm:pt>
    <dgm:pt modelId="{52C410C9-3481-4C6E-A774-2190B9514BC9}">
      <dgm:prSet custT="1"/>
      <dgm:spPr/>
      <dgm:t>
        <a:bodyPr/>
        <a:lstStyle/>
        <a:p>
          <a:r>
            <a:rPr lang="en-US" sz="1200" dirty="0">
              <a:latin typeface="Arial Black" panose="020B0A04020102020204" pitchFamily="34" charset="0"/>
            </a:rPr>
            <a:t>1835 </a:t>
          </a:r>
        </a:p>
        <a:p>
          <a:r>
            <a:rPr lang="en-US" sz="1300" dirty="0">
              <a:latin typeface="Arial Black" panose="020B0A04020102020204" pitchFamily="34" charset="0"/>
            </a:rPr>
            <a:t>New York State enacts law to use tax funds to purchase library books  </a:t>
          </a:r>
        </a:p>
      </dgm:t>
    </dgm:pt>
    <dgm:pt modelId="{ACEF2ECD-E38E-4614-994B-7342EFF5553C}" type="parTrans" cxnId="{B144F9BF-0C95-4E5A-A903-1F94C5396266}">
      <dgm:prSet/>
      <dgm:spPr/>
      <dgm:t>
        <a:bodyPr/>
        <a:lstStyle/>
        <a:p>
          <a:endParaRPr lang="en-US"/>
        </a:p>
      </dgm:t>
    </dgm:pt>
    <dgm:pt modelId="{A432C4A7-4069-4BAB-94AF-E868791EBE77}" type="sibTrans" cxnId="{B144F9BF-0C95-4E5A-A903-1F94C5396266}">
      <dgm:prSet/>
      <dgm:spPr/>
      <dgm:t>
        <a:bodyPr/>
        <a:lstStyle/>
        <a:p>
          <a:endParaRPr lang="en-US" dirty="0"/>
        </a:p>
      </dgm:t>
    </dgm:pt>
    <dgm:pt modelId="{0F1F3C0C-CC5F-4F3B-A45C-969039AF19A2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1901</a:t>
          </a:r>
        </a:p>
        <a:p>
          <a:r>
            <a:rPr lang="en-US" dirty="0">
              <a:latin typeface="Arial Black" panose="020B0A04020102020204" pitchFamily="34" charset="0"/>
            </a:rPr>
            <a:t>Carnegie Library of Pittsburgh Training School is first program in U.S. to educate librarians to work with children</a:t>
          </a:r>
        </a:p>
      </dgm:t>
    </dgm:pt>
    <dgm:pt modelId="{18A8219A-7FA5-48E8-A1CC-8442390474BF}" type="parTrans" cxnId="{A008864D-397F-4766-8311-371AF7E07DB0}">
      <dgm:prSet/>
      <dgm:spPr/>
      <dgm:t>
        <a:bodyPr/>
        <a:lstStyle/>
        <a:p>
          <a:endParaRPr lang="en-US"/>
        </a:p>
      </dgm:t>
    </dgm:pt>
    <dgm:pt modelId="{2BC82BFE-C0E5-423E-9D78-90F2202E2460}" type="sibTrans" cxnId="{A008864D-397F-4766-8311-371AF7E07DB0}">
      <dgm:prSet/>
      <dgm:spPr/>
      <dgm:t>
        <a:bodyPr/>
        <a:lstStyle/>
        <a:p>
          <a:endParaRPr lang="en-US"/>
        </a:p>
      </dgm:t>
    </dgm:pt>
    <dgm:pt modelId="{EBE20592-7497-4B67-A8DB-8974F2D19A55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1900 </a:t>
          </a:r>
        </a:p>
        <a:p>
          <a:r>
            <a:rPr lang="en-US" dirty="0">
              <a:latin typeface="Arial Black" panose="020B0A04020102020204" pitchFamily="34" charset="0"/>
            </a:rPr>
            <a:t>Mary Kingsbury recognized as first professional school librarian at Brooklyn’s Erasmus High School </a:t>
          </a:r>
        </a:p>
      </dgm:t>
    </dgm:pt>
    <dgm:pt modelId="{3BB8440D-778E-436D-B77D-4516CE390BA3}" type="parTrans" cxnId="{6BB1087E-2933-4128-8F5D-41D9D60D0120}">
      <dgm:prSet/>
      <dgm:spPr/>
      <dgm:t>
        <a:bodyPr/>
        <a:lstStyle/>
        <a:p>
          <a:endParaRPr lang="en-US"/>
        </a:p>
      </dgm:t>
    </dgm:pt>
    <dgm:pt modelId="{78C756B2-155C-4EB8-B103-6D40FE146B90}" type="sibTrans" cxnId="{6BB1087E-2933-4128-8F5D-41D9D60D0120}">
      <dgm:prSet/>
      <dgm:spPr/>
      <dgm:t>
        <a:bodyPr/>
        <a:lstStyle/>
        <a:p>
          <a:endParaRPr lang="en-US" dirty="0"/>
        </a:p>
      </dgm:t>
    </dgm:pt>
    <dgm:pt modelId="{2A55A681-82DF-47FC-AC7C-FAF6D8CC35C5}" type="pres">
      <dgm:prSet presAssocID="{765A0D11-C7FD-4DDF-8351-267DED5C711C}" presName="Name0" presStyleCnt="0">
        <dgm:presLayoutVars>
          <dgm:dir/>
          <dgm:resizeHandles val="exact"/>
        </dgm:presLayoutVars>
      </dgm:prSet>
      <dgm:spPr/>
    </dgm:pt>
    <dgm:pt modelId="{BE54FA58-8A96-42FA-83F1-88F80ED02B4A}" type="pres">
      <dgm:prSet presAssocID="{1E20153C-FBBD-4801-BC9E-5EC1A3A63BA4}" presName="node" presStyleLbl="node1" presStyleIdx="0" presStyleCnt="5">
        <dgm:presLayoutVars>
          <dgm:bulletEnabled val="1"/>
        </dgm:presLayoutVars>
      </dgm:prSet>
      <dgm:spPr/>
    </dgm:pt>
    <dgm:pt modelId="{B8B1ECD9-D84D-40AF-89C3-8C5873E93F41}" type="pres">
      <dgm:prSet presAssocID="{186B72A1-9C19-4436-93AA-855ED322C993}" presName="sibTrans" presStyleLbl="sibTrans1D1" presStyleIdx="0" presStyleCnt="4"/>
      <dgm:spPr/>
    </dgm:pt>
    <dgm:pt modelId="{E9109A7C-DD74-4ABF-AED3-449F724B3FD3}" type="pres">
      <dgm:prSet presAssocID="{186B72A1-9C19-4436-93AA-855ED322C993}" presName="connectorText" presStyleLbl="sibTrans1D1" presStyleIdx="0" presStyleCnt="4"/>
      <dgm:spPr/>
    </dgm:pt>
    <dgm:pt modelId="{27AB3C17-B784-475B-8C75-68032423FCCF}" type="pres">
      <dgm:prSet presAssocID="{43778EDE-0969-4FF8-9073-B51AAE79F7DA}" presName="node" presStyleLbl="node1" presStyleIdx="1" presStyleCnt="5">
        <dgm:presLayoutVars>
          <dgm:bulletEnabled val="1"/>
        </dgm:presLayoutVars>
      </dgm:prSet>
      <dgm:spPr/>
    </dgm:pt>
    <dgm:pt modelId="{27AD8B77-1971-4B37-8D83-AC02D35959E0}" type="pres">
      <dgm:prSet presAssocID="{42D72F08-713E-4DCF-9A98-D9BCC40F733D}" presName="sibTrans" presStyleLbl="sibTrans1D1" presStyleIdx="1" presStyleCnt="4"/>
      <dgm:spPr/>
    </dgm:pt>
    <dgm:pt modelId="{3C811FE8-4245-4DA1-867E-2DB3644225A4}" type="pres">
      <dgm:prSet presAssocID="{42D72F08-713E-4DCF-9A98-D9BCC40F733D}" presName="connectorText" presStyleLbl="sibTrans1D1" presStyleIdx="1" presStyleCnt="4"/>
      <dgm:spPr/>
    </dgm:pt>
    <dgm:pt modelId="{DCF19A11-1819-4555-A7D1-5AA3DA29A359}" type="pres">
      <dgm:prSet presAssocID="{52C410C9-3481-4C6E-A774-2190B9514BC9}" presName="node" presStyleLbl="node1" presStyleIdx="2" presStyleCnt="5">
        <dgm:presLayoutVars>
          <dgm:bulletEnabled val="1"/>
        </dgm:presLayoutVars>
      </dgm:prSet>
      <dgm:spPr/>
    </dgm:pt>
    <dgm:pt modelId="{107B9DB8-58CC-44D7-B2C6-FB64DF305462}" type="pres">
      <dgm:prSet presAssocID="{A432C4A7-4069-4BAB-94AF-E868791EBE77}" presName="sibTrans" presStyleLbl="sibTrans1D1" presStyleIdx="2" presStyleCnt="4"/>
      <dgm:spPr/>
    </dgm:pt>
    <dgm:pt modelId="{510B2C6C-6AA1-4830-9B7D-FB1F79E4B681}" type="pres">
      <dgm:prSet presAssocID="{A432C4A7-4069-4BAB-94AF-E868791EBE77}" presName="connectorText" presStyleLbl="sibTrans1D1" presStyleIdx="2" presStyleCnt="4"/>
      <dgm:spPr/>
    </dgm:pt>
    <dgm:pt modelId="{109B9698-B5BF-45F7-8A1E-52B0B1F7B1D9}" type="pres">
      <dgm:prSet presAssocID="{EBE20592-7497-4B67-A8DB-8974F2D19A55}" presName="node" presStyleLbl="node1" presStyleIdx="3" presStyleCnt="5">
        <dgm:presLayoutVars>
          <dgm:bulletEnabled val="1"/>
        </dgm:presLayoutVars>
      </dgm:prSet>
      <dgm:spPr/>
    </dgm:pt>
    <dgm:pt modelId="{109D7475-548D-4139-93B6-ABAFED45FCE2}" type="pres">
      <dgm:prSet presAssocID="{78C756B2-155C-4EB8-B103-6D40FE146B90}" presName="sibTrans" presStyleLbl="sibTrans1D1" presStyleIdx="3" presStyleCnt="4"/>
      <dgm:spPr/>
    </dgm:pt>
    <dgm:pt modelId="{CD445810-4052-458E-9BD9-F2203EB1F7F0}" type="pres">
      <dgm:prSet presAssocID="{78C756B2-155C-4EB8-B103-6D40FE146B90}" presName="connectorText" presStyleLbl="sibTrans1D1" presStyleIdx="3" presStyleCnt="4"/>
      <dgm:spPr/>
    </dgm:pt>
    <dgm:pt modelId="{A7F570F0-9183-4015-B4FD-AFA619D74DCF}" type="pres">
      <dgm:prSet presAssocID="{0F1F3C0C-CC5F-4F3B-A45C-969039AF19A2}" presName="node" presStyleLbl="node1" presStyleIdx="4" presStyleCnt="5">
        <dgm:presLayoutVars>
          <dgm:bulletEnabled val="1"/>
        </dgm:presLayoutVars>
      </dgm:prSet>
      <dgm:spPr/>
    </dgm:pt>
  </dgm:ptLst>
  <dgm:cxnLst>
    <dgm:cxn modelId="{BCBCEC04-74C0-4D1D-B669-EC07DEA6D9CF}" type="presOf" srcId="{42D72F08-713E-4DCF-9A98-D9BCC40F733D}" destId="{3C811FE8-4245-4DA1-867E-2DB3644225A4}" srcOrd="1" destOrd="0" presId="urn:microsoft.com/office/officeart/2016/7/layout/RepeatingBendingProcessNew"/>
    <dgm:cxn modelId="{679FF60C-3162-4FDF-8459-1981C985C4C1}" type="presOf" srcId="{EBE20592-7497-4B67-A8DB-8974F2D19A55}" destId="{109B9698-B5BF-45F7-8A1E-52B0B1F7B1D9}" srcOrd="0" destOrd="0" presId="urn:microsoft.com/office/officeart/2016/7/layout/RepeatingBendingProcessNew"/>
    <dgm:cxn modelId="{E2CFDE1F-1848-4246-AE5C-63C87B83FFC7}" type="presOf" srcId="{78C756B2-155C-4EB8-B103-6D40FE146B90}" destId="{CD445810-4052-458E-9BD9-F2203EB1F7F0}" srcOrd="1" destOrd="0" presId="urn:microsoft.com/office/officeart/2016/7/layout/RepeatingBendingProcessNew"/>
    <dgm:cxn modelId="{88BEA834-FC89-4A0E-A1C4-DA43752479E6}" type="presOf" srcId="{42D72F08-713E-4DCF-9A98-D9BCC40F733D}" destId="{27AD8B77-1971-4B37-8D83-AC02D35959E0}" srcOrd="0" destOrd="0" presId="urn:microsoft.com/office/officeart/2016/7/layout/RepeatingBendingProcessNew"/>
    <dgm:cxn modelId="{CC442566-8FA1-45F7-B8EB-550A17A549CD}" type="presOf" srcId="{765A0D11-C7FD-4DDF-8351-267DED5C711C}" destId="{2A55A681-82DF-47FC-AC7C-FAF6D8CC35C5}" srcOrd="0" destOrd="0" presId="urn:microsoft.com/office/officeart/2016/7/layout/RepeatingBendingProcessNew"/>
    <dgm:cxn modelId="{05D2864A-80AC-4617-83C5-7D6B13A1E2D2}" type="presOf" srcId="{78C756B2-155C-4EB8-B103-6D40FE146B90}" destId="{109D7475-548D-4139-93B6-ABAFED45FCE2}" srcOrd="0" destOrd="0" presId="urn:microsoft.com/office/officeart/2016/7/layout/RepeatingBendingProcessNew"/>
    <dgm:cxn modelId="{A008864D-397F-4766-8311-371AF7E07DB0}" srcId="{765A0D11-C7FD-4DDF-8351-267DED5C711C}" destId="{0F1F3C0C-CC5F-4F3B-A45C-969039AF19A2}" srcOrd="4" destOrd="0" parTransId="{18A8219A-7FA5-48E8-A1CC-8442390474BF}" sibTransId="{2BC82BFE-C0E5-423E-9D78-90F2202E2460}"/>
    <dgm:cxn modelId="{F99AF976-6614-40A6-BAFA-2D8DE9390E0E}" type="presOf" srcId="{0F1F3C0C-CC5F-4F3B-A45C-969039AF19A2}" destId="{A7F570F0-9183-4015-B4FD-AFA619D74DCF}" srcOrd="0" destOrd="0" presId="urn:microsoft.com/office/officeart/2016/7/layout/RepeatingBendingProcessNew"/>
    <dgm:cxn modelId="{6F97677A-CB59-461A-B37D-C581655DE65F}" srcId="{765A0D11-C7FD-4DDF-8351-267DED5C711C}" destId="{43778EDE-0969-4FF8-9073-B51AAE79F7DA}" srcOrd="1" destOrd="0" parTransId="{E65F79CC-4791-4EAC-9E9C-099231BE06F0}" sibTransId="{42D72F08-713E-4DCF-9A98-D9BCC40F733D}"/>
    <dgm:cxn modelId="{6BB1087E-2933-4128-8F5D-41D9D60D0120}" srcId="{765A0D11-C7FD-4DDF-8351-267DED5C711C}" destId="{EBE20592-7497-4B67-A8DB-8974F2D19A55}" srcOrd="3" destOrd="0" parTransId="{3BB8440D-778E-436D-B77D-4516CE390BA3}" sibTransId="{78C756B2-155C-4EB8-B103-6D40FE146B90}"/>
    <dgm:cxn modelId="{AC4B6282-4150-431E-AC77-92D6146472A2}" type="presOf" srcId="{186B72A1-9C19-4436-93AA-855ED322C993}" destId="{E9109A7C-DD74-4ABF-AED3-449F724B3FD3}" srcOrd="1" destOrd="0" presId="urn:microsoft.com/office/officeart/2016/7/layout/RepeatingBendingProcessNew"/>
    <dgm:cxn modelId="{49B7FE83-4100-4AEF-A096-7A3228684658}" srcId="{765A0D11-C7FD-4DDF-8351-267DED5C711C}" destId="{1E20153C-FBBD-4801-BC9E-5EC1A3A63BA4}" srcOrd="0" destOrd="0" parTransId="{8F9794B2-7335-461D-AC75-A0DCB68A59E8}" sibTransId="{186B72A1-9C19-4436-93AA-855ED322C993}"/>
    <dgm:cxn modelId="{FC93EB86-BA94-489A-B587-1F9FDBDDC995}" type="presOf" srcId="{43778EDE-0969-4FF8-9073-B51AAE79F7DA}" destId="{27AB3C17-B784-475B-8C75-68032423FCCF}" srcOrd="0" destOrd="0" presId="urn:microsoft.com/office/officeart/2016/7/layout/RepeatingBendingProcessNew"/>
    <dgm:cxn modelId="{92314393-9A26-48A4-AF31-432C87A79AE0}" type="presOf" srcId="{A432C4A7-4069-4BAB-94AF-E868791EBE77}" destId="{510B2C6C-6AA1-4830-9B7D-FB1F79E4B681}" srcOrd="1" destOrd="0" presId="urn:microsoft.com/office/officeart/2016/7/layout/RepeatingBendingProcessNew"/>
    <dgm:cxn modelId="{4B062FA5-65CB-4350-9684-8E7D27BAF312}" type="presOf" srcId="{52C410C9-3481-4C6E-A774-2190B9514BC9}" destId="{DCF19A11-1819-4555-A7D1-5AA3DA29A359}" srcOrd="0" destOrd="0" presId="urn:microsoft.com/office/officeart/2016/7/layout/RepeatingBendingProcessNew"/>
    <dgm:cxn modelId="{7928C0B3-0B4C-4B4F-9C18-FC4E200098F6}" type="presOf" srcId="{A432C4A7-4069-4BAB-94AF-E868791EBE77}" destId="{107B9DB8-58CC-44D7-B2C6-FB64DF305462}" srcOrd="0" destOrd="0" presId="urn:microsoft.com/office/officeart/2016/7/layout/RepeatingBendingProcessNew"/>
    <dgm:cxn modelId="{B144F9BF-0C95-4E5A-A903-1F94C5396266}" srcId="{765A0D11-C7FD-4DDF-8351-267DED5C711C}" destId="{52C410C9-3481-4C6E-A774-2190B9514BC9}" srcOrd="2" destOrd="0" parTransId="{ACEF2ECD-E38E-4614-994B-7342EFF5553C}" sibTransId="{A432C4A7-4069-4BAB-94AF-E868791EBE77}"/>
    <dgm:cxn modelId="{D9077CD8-91F3-478C-8582-15EDC6D59C63}" type="presOf" srcId="{186B72A1-9C19-4436-93AA-855ED322C993}" destId="{B8B1ECD9-D84D-40AF-89C3-8C5873E93F41}" srcOrd="0" destOrd="0" presId="urn:microsoft.com/office/officeart/2016/7/layout/RepeatingBendingProcessNew"/>
    <dgm:cxn modelId="{C84998F5-4620-4330-836F-BD419C4FCD94}" type="presOf" srcId="{1E20153C-FBBD-4801-BC9E-5EC1A3A63BA4}" destId="{BE54FA58-8A96-42FA-83F1-88F80ED02B4A}" srcOrd="0" destOrd="0" presId="urn:microsoft.com/office/officeart/2016/7/layout/RepeatingBendingProcessNew"/>
    <dgm:cxn modelId="{F2015487-DE9E-4B72-B60D-95DACF645AA6}" type="presParOf" srcId="{2A55A681-82DF-47FC-AC7C-FAF6D8CC35C5}" destId="{BE54FA58-8A96-42FA-83F1-88F80ED02B4A}" srcOrd="0" destOrd="0" presId="urn:microsoft.com/office/officeart/2016/7/layout/RepeatingBendingProcessNew"/>
    <dgm:cxn modelId="{A2C9B6E1-5D44-4AFC-B5CC-FE072464F6BF}" type="presParOf" srcId="{2A55A681-82DF-47FC-AC7C-FAF6D8CC35C5}" destId="{B8B1ECD9-D84D-40AF-89C3-8C5873E93F41}" srcOrd="1" destOrd="0" presId="urn:microsoft.com/office/officeart/2016/7/layout/RepeatingBendingProcessNew"/>
    <dgm:cxn modelId="{1A67B4BF-1669-46AF-A16B-CEFA11F62673}" type="presParOf" srcId="{B8B1ECD9-D84D-40AF-89C3-8C5873E93F41}" destId="{E9109A7C-DD74-4ABF-AED3-449F724B3FD3}" srcOrd="0" destOrd="0" presId="urn:microsoft.com/office/officeart/2016/7/layout/RepeatingBendingProcessNew"/>
    <dgm:cxn modelId="{DFF22B98-A815-4BF7-97C5-B2C565C5B481}" type="presParOf" srcId="{2A55A681-82DF-47FC-AC7C-FAF6D8CC35C5}" destId="{27AB3C17-B784-475B-8C75-68032423FCCF}" srcOrd="2" destOrd="0" presId="urn:microsoft.com/office/officeart/2016/7/layout/RepeatingBendingProcessNew"/>
    <dgm:cxn modelId="{92935950-0A4A-41C7-A17C-CE13E8DAFA32}" type="presParOf" srcId="{2A55A681-82DF-47FC-AC7C-FAF6D8CC35C5}" destId="{27AD8B77-1971-4B37-8D83-AC02D35959E0}" srcOrd="3" destOrd="0" presId="urn:microsoft.com/office/officeart/2016/7/layout/RepeatingBendingProcessNew"/>
    <dgm:cxn modelId="{43CB2A29-33A4-45E8-A914-E70BA2FBC8F5}" type="presParOf" srcId="{27AD8B77-1971-4B37-8D83-AC02D35959E0}" destId="{3C811FE8-4245-4DA1-867E-2DB3644225A4}" srcOrd="0" destOrd="0" presId="urn:microsoft.com/office/officeart/2016/7/layout/RepeatingBendingProcessNew"/>
    <dgm:cxn modelId="{8DFE33B1-C561-42DF-88D2-D0401EDAC458}" type="presParOf" srcId="{2A55A681-82DF-47FC-AC7C-FAF6D8CC35C5}" destId="{DCF19A11-1819-4555-A7D1-5AA3DA29A359}" srcOrd="4" destOrd="0" presId="urn:microsoft.com/office/officeart/2016/7/layout/RepeatingBendingProcessNew"/>
    <dgm:cxn modelId="{27C0A0B0-93B4-4C1E-8F25-C5EF5B1E0D22}" type="presParOf" srcId="{2A55A681-82DF-47FC-AC7C-FAF6D8CC35C5}" destId="{107B9DB8-58CC-44D7-B2C6-FB64DF305462}" srcOrd="5" destOrd="0" presId="urn:microsoft.com/office/officeart/2016/7/layout/RepeatingBendingProcessNew"/>
    <dgm:cxn modelId="{1EB9D739-FAEC-4B64-A3BA-3F5A0BB242E5}" type="presParOf" srcId="{107B9DB8-58CC-44D7-B2C6-FB64DF305462}" destId="{510B2C6C-6AA1-4830-9B7D-FB1F79E4B681}" srcOrd="0" destOrd="0" presId="urn:microsoft.com/office/officeart/2016/7/layout/RepeatingBendingProcessNew"/>
    <dgm:cxn modelId="{380EB0A8-3740-4A75-B131-68890A1972BA}" type="presParOf" srcId="{2A55A681-82DF-47FC-AC7C-FAF6D8CC35C5}" destId="{109B9698-B5BF-45F7-8A1E-52B0B1F7B1D9}" srcOrd="6" destOrd="0" presId="urn:microsoft.com/office/officeart/2016/7/layout/RepeatingBendingProcessNew"/>
    <dgm:cxn modelId="{06571980-E796-482E-A3CB-6F0DB3627B3C}" type="presParOf" srcId="{2A55A681-82DF-47FC-AC7C-FAF6D8CC35C5}" destId="{109D7475-548D-4139-93B6-ABAFED45FCE2}" srcOrd="7" destOrd="0" presId="urn:microsoft.com/office/officeart/2016/7/layout/RepeatingBendingProcessNew"/>
    <dgm:cxn modelId="{741654E2-19D9-4C6F-9648-79E2C12CEDC8}" type="presParOf" srcId="{109D7475-548D-4139-93B6-ABAFED45FCE2}" destId="{CD445810-4052-458E-9BD9-F2203EB1F7F0}" srcOrd="0" destOrd="0" presId="urn:microsoft.com/office/officeart/2016/7/layout/RepeatingBendingProcessNew"/>
    <dgm:cxn modelId="{3E38145C-4A32-4C03-ACD8-4AB7BFDF2470}" type="presParOf" srcId="{2A55A681-82DF-47FC-AC7C-FAF6D8CC35C5}" destId="{A7F570F0-9183-4015-B4FD-AFA619D74DCF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65A0D11-C7FD-4DDF-8351-267DED5C711C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E20153C-FBBD-4801-BC9E-5EC1A3A63BA4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1600" b="0" i="0" baseline="0" dirty="0">
              <a:latin typeface="Arial Black" panose="020B0A04020102020204" pitchFamily="34" charset="0"/>
            </a:rPr>
            <a:t>1876 </a:t>
          </a:r>
        </a:p>
        <a:p>
          <a:r>
            <a:rPr lang="en-US" sz="1600" b="0" i="0" baseline="0" dirty="0">
              <a:latin typeface="Arial Black" panose="020B0A04020102020204" pitchFamily="34" charset="0"/>
            </a:rPr>
            <a:t> 826 school libraries</a:t>
          </a:r>
        </a:p>
        <a:p>
          <a:r>
            <a:rPr lang="en-US" sz="1600" b="0" i="0" baseline="0" dirty="0">
              <a:latin typeface="Arial Black" panose="020B0A04020102020204" pitchFamily="34" charset="0"/>
            </a:rPr>
            <a:t>1913</a:t>
          </a:r>
        </a:p>
        <a:p>
          <a:r>
            <a:rPr lang="en-US" sz="1600" b="0" i="0" baseline="0" dirty="0">
              <a:latin typeface="Arial Black" panose="020B0A04020102020204" pitchFamily="34" charset="0"/>
            </a:rPr>
            <a:t>10,000 school libraries</a:t>
          </a:r>
        </a:p>
        <a:p>
          <a:endParaRPr lang="en-US" sz="1300" dirty="0">
            <a:latin typeface="Arial Black" panose="020B0A04020102020204" pitchFamily="34" charset="0"/>
          </a:endParaRPr>
        </a:p>
      </dgm:t>
    </dgm:pt>
    <dgm:pt modelId="{8F9794B2-7335-461D-AC75-A0DCB68A59E8}" type="parTrans" cxnId="{49B7FE83-4100-4AEF-A096-7A3228684658}">
      <dgm:prSet/>
      <dgm:spPr/>
      <dgm:t>
        <a:bodyPr/>
        <a:lstStyle/>
        <a:p>
          <a:endParaRPr lang="en-US"/>
        </a:p>
      </dgm:t>
    </dgm:pt>
    <dgm:pt modelId="{186B72A1-9C19-4436-93AA-855ED322C993}" type="sibTrans" cxnId="{49B7FE83-4100-4AEF-A096-7A3228684658}">
      <dgm:prSet/>
      <dgm:spPr/>
      <dgm:t>
        <a:bodyPr/>
        <a:lstStyle/>
        <a:p>
          <a:endParaRPr lang="en-US" dirty="0"/>
        </a:p>
      </dgm:t>
    </dgm:pt>
    <dgm:pt modelId="{0F1F3C0C-CC5F-4F3B-A45C-969039AF19A2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1600" dirty="0">
              <a:latin typeface="Arial Black" panose="020B0A04020102020204" pitchFamily="34" charset="0"/>
            </a:rPr>
            <a:t>1896/1914 </a:t>
          </a:r>
        </a:p>
        <a:p>
          <a:r>
            <a:rPr lang="en-US" sz="1600" dirty="0">
              <a:latin typeface="Arial Black" panose="020B0A04020102020204" pitchFamily="34" charset="0"/>
            </a:rPr>
            <a:t>First professional organizations for school librarians: NEA and American Library Association</a:t>
          </a:r>
        </a:p>
      </dgm:t>
    </dgm:pt>
    <dgm:pt modelId="{18A8219A-7FA5-48E8-A1CC-8442390474BF}" type="parTrans" cxnId="{A008864D-397F-4766-8311-371AF7E07DB0}">
      <dgm:prSet/>
      <dgm:spPr/>
      <dgm:t>
        <a:bodyPr/>
        <a:lstStyle/>
        <a:p>
          <a:endParaRPr lang="en-US"/>
        </a:p>
      </dgm:t>
    </dgm:pt>
    <dgm:pt modelId="{2BC82BFE-C0E5-423E-9D78-90F2202E2460}" type="sibTrans" cxnId="{A008864D-397F-4766-8311-371AF7E07DB0}">
      <dgm:prSet/>
      <dgm:spPr/>
      <dgm:t>
        <a:bodyPr/>
        <a:lstStyle/>
        <a:p>
          <a:endParaRPr lang="en-US" dirty="0"/>
        </a:p>
      </dgm:t>
    </dgm:pt>
    <dgm:pt modelId="{1953387D-5906-49E1-918E-DD4E8138E172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300" b="0" i="0" baseline="0" dirty="0">
              <a:latin typeface="Arial Black" panose="020B0A04020102020204" pitchFamily="34" charset="0"/>
            </a:rPr>
            <a:t> </a:t>
          </a:r>
          <a:r>
            <a:rPr lang="en-US" sz="2000" dirty="0">
              <a:latin typeface="Arial Black" panose="020B0A04020102020204" pitchFamily="34" charset="0"/>
            </a:rPr>
            <a:t>1900/1920 </a:t>
          </a:r>
        </a:p>
        <a:p>
          <a:r>
            <a:rPr lang="en-US" sz="2000" dirty="0">
              <a:latin typeface="Arial Black" panose="020B0A04020102020204" pitchFamily="34" charset="0"/>
            </a:rPr>
            <a:t>First standards for school libraries</a:t>
          </a:r>
          <a:endParaRPr lang="en-US" sz="2000" b="0" i="0" baseline="0" dirty="0">
            <a:latin typeface="Arial Black" panose="020B0A04020102020204" pitchFamily="34" charset="0"/>
          </a:endParaRPr>
        </a:p>
      </dgm:t>
    </dgm:pt>
    <dgm:pt modelId="{F77FE9D4-4A5C-490C-B0B3-38CA3B09A700}" type="parTrans" cxnId="{D558E438-85A1-4E47-B8CC-9E361C9C7428}">
      <dgm:prSet/>
      <dgm:spPr/>
      <dgm:t>
        <a:bodyPr/>
        <a:lstStyle/>
        <a:p>
          <a:endParaRPr lang="en-US"/>
        </a:p>
      </dgm:t>
    </dgm:pt>
    <dgm:pt modelId="{86C4DA3F-FC7E-4C35-A6E5-86B1332AE02E}" type="sibTrans" cxnId="{D558E438-85A1-4E47-B8CC-9E361C9C7428}">
      <dgm:prSet/>
      <dgm:spPr/>
      <dgm:t>
        <a:bodyPr/>
        <a:lstStyle/>
        <a:p>
          <a:endParaRPr lang="en-US" dirty="0"/>
        </a:p>
      </dgm:t>
    </dgm:pt>
    <dgm:pt modelId="{5C47F8CA-E80E-48A3-95E4-A03ADD0179FF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>
              <a:latin typeface="Arial Black" panose="020B0A04020102020204" pitchFamily="34" charset="0"/>
            </a:rPr>
            <a:t>1958 </a:t>
          </a:r>
        </a:p>
        <a:p>
          <a:r>
            <a:rPr lang="en-US" dirty="0">
              <a:latin typeface="Arial Black" panose="020B0A04020102020204" pitchFamily="34" charset="0"/>
            </a:rPr>
            <a:t>First federal funding for school libraries—National Defense Education Act (NDEA)</a:t>
          </a:r>
        </a:p>
      </dgm:t>
    </dgm:pt>
    <dgm:pt modelId="{31473F6C-7257-438B-931C-8A5F07E3990A}" type="parTrans" cxnId="{EBC4152A-E70B-46EB-93CF-190DFF914EA1}">
      <dgm:prSet/>
      <dgm:spPr/>
      <dgm:t>
        <a:bodyPr/>
        <a:lstStyle/>
        <a:p>
          <a:endParaRPr lang="en-US"/>
        </a:p>
      </dgm:t>
    </dgm:pt>
    <dgm:pt modelId="{AF6B5A7C-AD98-431B-8A6C-3215454495AF}" type="sibTrans" cxnId="{EBC4152A-E70B-46EB-93CF-190DFF914EA1}">
      <dgm:prSet/>
      <dgm:spPr/>
      <dgm:t>
        <a:bodyPr/>
        <a:lstStyle/>
        <a:p>
          <a:endParaRPr lang="en-US"/>
        </a:p>
      </dgm:t>
    </dgm:pt>
    <dgm:pt modelId="{42971615-D3D6-41AB-9C2F-CCD8CCFC8CF3}" type="pres">
      <dgm:prSet presAssocID="{765A0D11-C7FD-4DDF-8351-267DED5C711C}" presName="Name0" presStyleCnt="0">
        <dgm:presLayoutVars>
          <dgm:dir/>
          <dgm:resizeHandles val="exact"/>
        </dgm:presLayoutVars>
      </dgm:prSet>
      <dgm:spPr/>
    </dgm:pt>
    <dgm:pt modelId="{70ED6196-E0A5-4346-A752-CDAAFB8E6AB1}" type="pres">
      <dgm:prSet presAssocID="{1E20153C-FBBD-4801-BC9E-5EC1A3A63BA4}" presName="node" presStyleLbl="node1" presStyleIdx="0" presStyleCnt="4">
        <dgm:presLayoutVars>
          <dgm:bulletEnabled val="1"/>
        </dgm:presLayoutVars>
      </dgm:prSet>
      <dgm:spPr/>
    </dgm:pt>
    <dgm:pt modelId="{36CC7B4E-483C-4BB0-B6FD-BF391B867903}" type="pres">
      <dgm:prSet presAssocID="{186B72A1-9C19-4436-93AA-855ED322C993}" presName="sibTrans" presStyleLbl="sibTrans1D1" presStyleIdx="0" presStyleCnt="3"/>
      <dgm:spPr/>
    </dgm:pt>
    <dgm:pt modelId="{502AD9AE-4933-4084-A039-84671DA0C5AC}" type="pres">
      <dgm:prSet presAssocID="{186B72A1-9C19-4436-93AA-855ED322C993}" presName="connectorText" presStyleLbl="sibTrans1D1" presStyleIdx="0" presStyleCnt="3"/>
      <dgm:spPr/>
    </dgm:pt>
    <dgm:pt modelId="{2463E1D8-F46C-4141-B915-509B5700841B}" type="pres">
      <dgm:prSet presAssocID="{1953387D-5906-49E1-918E-DD4E8138E172}" presName="node" presStyleLbl="node1" presStyleIdx="1" presStyleCnt="4">
        <dgm:presLayoutVars>
          <dgm:bulletEnabled val="1"/>
        </dgm:presLayoutVars>
      </dgm:prSet>
      <dgm:spPr/>
    </dgm:pt>
    <dgm:pt modelId="{03B7BA50-B3E2-451B-AA29-5B5422E91733}" type="pres">
      <dgm:prSet presAssocID="{86C4DA3F-FC7E-4C35-A6E5-86B1332AE02E}" presName="sibTrans" presStyleLbl="sibTrans1D1" presStyleIdx="1" presStyleCnt="3"/>
      <dgm:spPr/>
    </dgm:pt>
    <dgm:pt modelId="{D63923F8-1F31-46AB-AED4-D612388D4CA9}" type="pres">
      <dgm:prSet presAssocID="{86C4DA3F-FC7E-4C35-A6E5-86B1332AE02E}" presName="connectorText" presStyleLbl="sibTrans1D1" presStyleIdx="1" presStyleCnt="3"/>
      <dgm:spPr/>
    </dgm:pt>
    <dgm:pt modelId="{4ED5DC2A-E5FD-4578-810F-3218164430FA}" type="pres">
      <dgm:prSet presAssocID="{0F1F3C0C-CC5F-4F3B-A45C-969039AF19A2}" presName="node" presStyleLbl="node1" presStyleIdx="2" presStyleCnt="4">
        <dgm:presLayoutVars>
          <dgm:bulletEnabled val="1"/>
        </dgm:presLayoutVars>
      </dgm:prSet>
      <dgm:spPr/>
    </dgm:pt>
    <dgm:pt modelId="{58E67EC6-873A-4399-BAA2-89ADD51000BC}" type="pres">
      <dgm:prSet presAssocID="{2BC82BFE-C0E5-423E-9D78-90F2202E2460}" presName="sibTrans" presStyleLbl="sibTrans1D1" presStyleIdx="2" presStyleCnt="3"/>
      <dgm:spPr/>
    </dgm:pt>
    <dgm:pt modelId="{FA9A4653-8A07-49D8-B820-A5C203771D39}" type="pres">
      <dgm:prSet presAssocID="{2BC82BFE-C0E5-423E-9D78-90F2202E2460}" presName="connectorText" presStyleLbl="sibTrans1D1" presStyleIdx="2" presStyleCnt="3"/>
      <dgm:spPr/>
    </dgm:pt>
    <dgm:pt modelId="{7A6F2E21-58AA-4F22-8A70-13EE22673D8A}" type="pres">
      <dgm:prSet presAssocID="{5C47F8CA-E80E-48A3-95E4-A03ADD0179FF}" presName="node" presStyleLbl="node1" presStyleIdx="3" presStyleCnt="4">
        <dgm:presLayoutVars>
          <dgm:bulletEnabled val="1"/>
        </dgm:presLayoutVars>
      </dgm:prSet>
      <dgm:spPr/>
    </dgm:pt>
  </dgm:ptLst>
  <dgm:cxnLst>
    <dgm:cxn modelId="{8156D602-E702-4B1E-AF10-07B21B880B27}" type="presOf" srcId="{1E20153C-FBBD-4801-BC9E-5EC1A3A63BA4}" destId="{70ED6196-E0A5-4346-A752-CDAAFB8E6AB1}" srcOrd="0" destOrd="0" presId="urn:microsoft.com/office/officeart/2016/7/layout/RepeatingBendingProcessNew"/>
    <dgm:cxn modelId="{45E03710-63DA-44CA-98EC-3C7ADC24BF77}" type="presOf" srcId="{86C4DA3F-FC7E-4C35-A6E5-86B1332AE02E}" destId="{03B7BA50-B3E2-451B-AA29-5B5422E91733}" srcOrd="0" destOrd="0" presId="urn:microsoft.com/office/officeart/2016/7/layout/RepeatingBendingProcessNew"/>
    <dgm:cxn modelId="{EBC4152A-E70B-46EB-93CF-190DFF914EA1}" srcId="{765A0D11-C7FD-4DDF-8351-267DED5C711C}" destId="{5C47F8CA-E80E-48A3-95E4-A03ADD0179FF}" srcOrd="3" destOrd="0" parTransId="{31473F6C-7257-438B-931C-8A5F07E3990A}" sibTransId="{AF6B5A7C-AD98-431B-8A6C-3215454495AF}"/>
    <dgm:cxn modelId="{9264A735-BDC7-4B6A-9CC5-DD4339F3E3A4}" type="presOf" srcId="{186B72A1-9C19-4436-93AA-855ED322C993}" destId="{502AD9AE-4933-4084-A039-84671DA0C5AC}" srcOrd="1" destOrd="0" presId="urn:microsoft.com/office/officeart/2016/7/layout/RepeatingBendingProcessNew"/>
    <dgm:cxn modelId="{D558E438-85A1-4E47-B8CC-9E361C9C7428}" srcId="{765A0D11-C7FD-4DDF-8351-267DED5C711C}" destId="{1953387D-5906-49E1-918E-DD4E8138E172}" srcOrd="1" destOrd="0" parTransId="{F77FE9D4-4A5C-490C-B0B3-38CA3B09A700}" sibTransId="{86C4DA3F-FC7E-4C35-A6E5-86B1332AE02E}"/>
    <dgm:cxn modelId="{B128053E-7481-453B-9051-55919C8875F5}" type="presOf" srcId="{186B72A1-9C19-4436-93AA-855ED322C993}" destId="{36CC7B4E-483C-4BB0-B6FD-BF391B867903}" srcOrd="0" destOrd="0" presId="urn:microsoft.com/office/officeart/2016/7/layout/RepeatingBendingProcessNew"/>
    <dgm:cxn modelId="{A008864D-397F-4766-8311-371AF7E07DB0}" srcId="{765A0D11-C7FD-4DDF-8351-267DED5C711C}" destId="{0F1F3C0C-CC5F-4F3B-A45C-969039AF19A2}" srcOrd="2" destOrd="0" parTransId="{18A8219A-7FA5-48E8-A1CC-8442390474BF}" sibTransId="{2BC82BFE-C0E5-423E-9D78-90F2202E2460}"/>
    <dgm:cxn modelId="{F8DD9876-53BE-41B5-8A57-5DEC790C1995}" type="presOf" srcId="{86C4DA3F-FC7E-4C35-A6E5-86B1332AE02E}" destId="{D63923F8-1F31-46AB-AED4-D612388D4CA9}" srcOrd="1" destOrd="0" presId="urn:microsoft.com/office/officeart/2016/7/layout/RepeatingBendingProcessNew"/>
    <dgm:cxn modelId="{49B7FE83-4100-4AEF-A096-7A3228684658}" srcId="{765A0D11-C7FD-4DDF-8351-267DED5C711C}" destId="{1E20153C-FBBD-4801-BC9E-5EC1A3A63BA4}" srcOrd="0" destOrd="0" parTransId="{8F9794B2-7335-461D-AC75-A0DCB68A59E8}" sibTransId="{186B72A1-9C19-4436-93AA-855ED322C993}"/>
    <dgm:cxn modelId="{4700E698-260D-4ADE-8424-E24ED0FDB73D}" type="presOf" srcId="{2BC82BFE-C0E5-423E-9D78-90F2202E2460}" destId="{58E67EC6-873A-4399-BAA2-89ADD51000BC}" srcOrd="0" destOrd="0" presId="urn:microsoft.com/office/officeart/2016/7/layout/RepeatingBendingProcessNew"/>
    <dgm:cxn modelId="{DC3912C4-34E9-48BC-A9B7-F44EC20CB263}" type="presOf" srcId="{0F1F3C0C-CC5F-4F3B-A45C-969039AF19A2}" destId="{4ED5DC2A-E5FD-4578-810F-3218164430FA}" srcOrd="0" destOrd="0" presId="urn:microsoft.com/office/officeart/2016/7/layout/RepeatingBendingProcessNew"/>
    <dgm:cxn modelId="{C5E6E1E4-994C-4760-B3A7-B3BA24C35B1C}" type="presOf" srcId="{2BC82BFE-C0E5-423E-9D78-90F2202E2460}" destId="{FA9A4653-8A07-49D8-B820-A5C203771D39}" srcOrd="1" destOrd="0" presId="urn:microsoft.com/office/officeart/2016/7/layout/RepeatingBendingProcessNew"/>
    <dgm:cxn modelId="{29EB9BE8-AE6A-42A8-95E0-55EAE903F6D9}" type="presOf" srcId="{765A0D11-C7FD-4DDF-8351-267DED5C711C}" destId="{42971615-D3D6-41AB-9C2F-CCD8CCFC8CF3}" srcOrd="0" destOrd="0" presId="urn:microsoft.com/office/officeart/2016/7/layout/RepeatingBendingProcessNew"/>
    <dgm:cxn modelId="{8E911BF8-0462-43DD-A323-18AB1B8A0548}" type="presOf" srcId="{5C47F8CA-E80E-48A3-95E4-A03ADD0179FF}" destId="{7A6F2E21-58AA-4F22-8A70-13EE22673D8A}" srcOrd="0" destOrd="0" presId="urn:microsoft.com/office/officeart/2016/7/layout/RepeatingBendingProcessNew"/>
    <dgm:cxn modelId="{D23842FE-3A8D-4F25-996B-CB4A1181B702}" type="presOf" srcId="{1953387D-5906-49E1-918E-DD4E8138E172}" destId="{2463E1D8-F46C-4141-B915-509B5700841B}" srcOrd="0" destOrd="0" presId="urn:microsoft.com/office/officeart/2016/7/layout/RepeatingBendingProcessNew"/>
    <dgm:cxn modelId="{0A7DB0EF-16E5-48EF-8ECE-9CAE2DE7AA59}" type="presParOf" srcId="{42971615-D3D6-41AB-9C2F-CCD8CCFC8CF3}" destId="{70ED6196-E0A5-4346-A752-CDAAFB8E6AB1}" srcOrd="0" destOrd="0" presId="urn:microsoft.com/office/officeart/2016/7/layout/RepeatingBendingProcessNew"/>
    <dgm:cxn modelId="{1B4E3329-75DC-4E1D-917A-6B62A2C54CA7}" type="presParOf" srcId="{42971615-D3D6-41AB-9C2F-CCD8CCFC8CF3}" destId="{36CC7B4E-483C-4BB0-B6FD-BF391B867903}" srcOrd="1" destOrd="0" presId="urn:microsoft.com/office/officeart/2016/7/layout/RepeatingBendingProcessNew"/>
    <dgm:cxn modelId="{B84E17C2-190F-40F4-B754-5A3869FA6E87}" type="presParOf" srcId="{36CC7B4E-483C-4BB0-B6FD-BF391B867903}" destId="{502AD9AE-4933-4084-A039-84671DA0C5AC}" srcOrd="0" destOrd="0" presId="urn:microsoft.com/office/officeart/2016/7/layout/RepeatingBendingProcessNew"/>
    <dgm:cxn modelId="{2733A050-F1B4-4432-B264-BE9C09BCCAA4}" type="presParOf" srcId="{42971615-D3D6-41AB-9C2F-CCD8CCFC8CF3}" destId="{2463E1D8-F46C-4141-B915-509B5700841B}" srcOrd="2" destOrd="0" presId="urn:microsoft.com/office/officeart/2016/7/layout/RepeatingBendingProcessNew"/>
    <dgm:cxn modelId="{B6079643-1B31-469F-B587-1264B5239799}" type="presParOf" srcId="{42971615-D3D6-41AB-9C2F-CCD8CCFC8CF3}" destId="{03B7BA50-B3E2-451B-AA29-5B5422E91733}" srcOrd="3" destOrd="0" presId="urn:microsoft.com/office/officeart/2016/7/layout/RepeatingBendingProcessNew"/>
    <dgm:cxn modelId="{5541FAFC-16BE-44BE-8506-8146960A0223}" type="presParOf" srcId="{03B7BA50-B3E2-451B-AA29-5B5422E91733}" destId="{D63923F8-1F31-46AB-AED4-D612388D4CA9}" srcOrd="0" destOrd="0" presId="urn:microsoft.com/office/officeart/2016/7/layout/RepeatingBendingProcessNew"/>
    <dgm:cxn modelId="{8B0FEAF3-FB8A-4814-AFBF-D72D9CEC2FCD}" type="presParOf" srcId="{42971615-D3D6-41AB-9C2F-CCD8CCFC8CF3}" destId="{4ED5DC2A-E5FD-4578-810F-3218164430FA}" srcOrd="4" destOrd="0" presId="urn:microsoft.com/office/officeart/2016/7/layout/RepeatingBendingProcessNew"/>
    <dgm:cxn modelId="{45A04EBD-6886-4C70-B304-610F18F2C5C7}" type="presParOf" srcId="{42971615-D3D6-41AB-9C2F-CCD8CCFC8CF3}" destId="{58E67EC6-873A-4399-BAA2-89ADD51000BC}" srcOrd="5" destOrd="0" presId="urn:microsoft.com/office/officeart/2016/7/layout/RepeatingBendingProcessNew"/>
    <dgm:cxn modelId="{069D252D-6BFB-4FC3-B245-96156E2C3007}" type="presParOf" srcId="{58E67EC6-873A-4399-BAA2-89ADD51000BC}" destId="{FA9A4653-8A07-49D8-B820-A5C203771D39}" srcOrd="0" destOrd="0" presId="urn:microsoft.com/office/officeart/2016/7/layout/RepeatingBendingProcessNew"/>
    <dgm:cxn modelId="{E0BD3E57-8227-429C-ADB1-521C5D47AA4D}" type="presParOf" srcId="{42971615-D3D6-41AB-9C2F-CCD8CCFC8CF3}" destId="{7A6F2E21-58AA-4F22-8A70-13EE22673D8A}" srcOrd="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132EF3C-E1D3-452B-BDEB-A20B883F5500}" type="doc">
      <dgm:prSet loTypeId="urn:microsoft.com/office/officeart/2011/layout/HexagonRadial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3E56744-8C15-4E42-BE83-1D33B7B3B141}">
      <dgm:prSet phldrT="[Text]" custT="1"/>
      <dgm:spPr/>
      <dgm:t>
        <a:bodyPr/>
        <a:lstStyle/>
        <a:p>
          <a:r>
            <a:rPr lang="en-US" sz="2000" dirty="0">
              <a:latin typeface="Arial Black" panose="020B0A04020102020204" pitchFamily="34" charset="0"/>
            </a:rPr>
            <a:t>Information</a:t>
          </a:r>
        </a:p>
        <a:p>
          <a:r>
            <a:rPr lang="en-US" sz="2000" dirty="0">
              <a:latin typeface="Arial Black" panose="020B0A04020102020204" pitchFamily="34" charset="0"/>
            </a:rPr>
            <a:t>Literacy</a:t>
          </a:r>
        </a:p>
      </dgm:t>
    </dgm:pt>
    <dgm:pt modelId="{D59C65FB-95DF-4372-B357-50298D361EF4}" type="parTrans" cxnId="{EF891932-3EC3-47BA-A357-6966279BBE2D}">
      <dgm:prSet/>
      <dgm:spPr/>
      <dgm:t>
        <a:bodyPr/>
        <a:lstStyle/>
        <a:p>
          <a:endParaRPr lang="en-US"/>
        </a:p>
      </dgm:t>
    </dgm:pt>
    <dgm:pt modelId="{7990E58A-B506-4080-86EB-E6F0FEF99C39}" type="sibTrans" cxnId="{EF891932-3EC3-47BA-A357-6966279BBE2D}">
      <dgm:prSet/>
      <dgm:spPr/>
      <dgm:t>
        <a:bodyPr/>
        <a:lstStyle/>
        <a:p>
          <a:endParaRPr lang="en-US"/>
        </a:p>
      </dgm:t>
    </dgm:pt>
    <dgm:pt modelId="{BAAAD900-19AF-4266-B4D0-46990882F029}">
      <dgm:prSet phldrT="[Text]" custT="1"/>
      <dgm:spPr/>
      <dgm:t>
        <a:bodyPr/>
        <a:lstStyle/>
        <a:p>
          <a:r>
            <a:rPr lang="en-US" sz="2000" dirty="0">
              <a:latin typeface="Arial Black" panose="020B0A04020102020204" pitchFamily="34" charset="0"/>
            </a:rPr>
            <a:t>Print</a:t>
          </a:r>
        </a:p>
      </dgm:t>
    </dgm:pt>
    <dgm:pt modelId="{2F8ACDFF-7B49-49BD-B7A6-56C6D8C75F3D}" type="parTrans" cxnId="{36A405BF-3465-45F5-859F-F248A34FF40F}">
      <dgm:prSet/>
      <dgm:spPr/>
      <dgm:t>
        <a:bodyPr/>
        <a:lstStyle/>
        <a:p>
          <a:endParaRPr lang="en-US"/>
        </a:p>
      </dgm:t>
    </dgm:pt>
    <dgm:pt modelId="{6B3B821A-8881-4C69-BECA-9F8980AFCF2F}" type="sibTrans" cxnId="{36A405BF-3465-45F5-859F-F248A34FF40F}">
      <dgm:prSet/>
      <dgm:spPr/>
      <dgm:t>
        <a:bodyPr/>
        <a:lstStyle/>
        <a:p>
          <a:endParaRPr lang="en-US"/>
        </a:p>
      </dgm:t>
    </dgm:pt>
    <dgm:pt modelId="{2EB46E99-9646-4FED-AA04-6D2631E6236A}">
      <dgm:prSet phldrT="[Text]" custT="1"/>
      <dgm:spPr/>
      <dgm:t>
        <a:bodyPr/>
        <a:lstStyle/>
        <a:p>
          <a:endParaRPr lang="en-US" sz="2000" dirty="0">
            <a:latin typeface="Arial Black" panose="020B0A04020102020204" pitchFamily="34" charset="0"/>
          </a:endParaRPr>
        </a:p>
        <a:p>
          <a:r>
            <a:rPr lang="en-US" sz="2000" dirty="0">
              <a:latin typeface="Arial Black" panose="020B0A04020102020204" pitchFamily="34" charset="0"/>
            </a:rPr>
            <a:t>Visual</a:t>
          </a:r>
        </a:p>
        <a:p>
          <a:r>
            <a:rPr lang="en-US" sz="2000" dirty="0">
              <a:latin typeface="Arial Black" panose="020B0A04020102020204" pitchFamily="34" charset="0"/>
            </a:rPr>
            <a:t>&amp;</a:t>
          </a:r>
        </a:p>
        <a:p>
          <a:r>
            <a:rPr lang="en-US" sz="2000" dirty="0">
              <a:latin typeface="Arial Black" panose="020B0A04020102020204" pitchFamily="34" charset="0"/>
            </a:rPr>
            <a:t>Media</a:t>
          </a:r>
        </a:p>
        <a:p>
          <a:endParaRPr lang="en-US" sz="1600" dirty="0"/>
        </a:p>
      </dgm:t>
    </dgm:pt>
    <dgm:pt modelId="{117D5E23-3C24-4996-930C-498DBDD42A47}" type="parTrans" cxnId="{171D2180-EF4E-40EB-8365-BF146A7A89B3}">
      <dgm:prSet/>
      <dgm:spPr/>
      <dgm:t>
        <a:bodyPr/>
        <a:lstStyle/>
        <a:p>
          <a:endParaRPr lang="en-US"/>
        </a:p>
      </dgm:t>
    </dgm:pt>
    <dgm:pt modelId="{00843FDF-23A9-4947-A913-51573B8C9974}" type="sibTrans" cxnId="{171D2180-EF4E-40EB-8365-BF146A7A89B3}">
      <dgm:prSet/>
      <dgm:spPr/>
      <dgm:t>
        <a:bodyPr/>
        <a:lstStyle/>
        <a:p>
          <a:endParaRPr lang="en-US"/>
        </a:p>
      </dgm:t>
    </dgm:pt>
    <dgm:pt modelId="{6D87D9C8-AD7A-48FC-A223-E545E0C22C7F}">
      <dgm:prSet phldrT="[Text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sz="2000" dirty="0">
              <a:latin typeface="Arial Black" panose="020B0A04020102020204" pitchFamily="34" charset="0"/>
            </a:rPr>
            <a:t>Computing</a:t>
          </a:r>
        </a:p>
        <a:p>
          <a:r>
            <a:rPr lang="en-US" sz="2000" dirty="0">
              <a:latin typeface="Arial Black" panose="020B0A04020102020204" pitchFamily="34" charset="0"/>
            </a:rPr>
            <a:t>&amp; Technology</a:t>
          </a:r>
        </a:p>
      </dgm:t>
    </dgm:pt>
    <dgm:pt modelId="{D46AC080-ACF9-4E56-A665-5BEE744A1006}" type="parTrans" cxnId="{330B0189-98F6-47D5-9D83-50322A39FD74}">
      <dgm:prSet/>
      <dgm:spPr/>
      <dgm:t>
        <a:bodyPr/>
        <a:lstStyle/>
        <a:p>
          <a:endParaRPr lang="en-US"/>
        </a:p>
      </dgm:t>
    </dgm:pt>
    <dgm:pt modelId="{819CA84B-F6DA-42C7-B028-90773B4FD78B}" type="sibTrans" cxnId="{330B0189-98F6-47D5-9D83-50322A39FD74}">
      <dgm:prSet/>
      <dgm:spPr/>
      <dgm:t>
        <a:bodyPr/>
        <a:lstStyle/>
        <a:p>
          <a:endParaRPr lang="en-US"/>
        </a:p>
      </dgm:t>
    </dgm:pt>
    <dgm:pt modelId="{13B07F39-F53F-42D6-ABF3-016A0174B086}">
      <dgm:prSet phldrT="[Text]" custT="1"/>
      <dgm:spPr/>
      <dgm:t>
        <a:bodyPr/>
        <a:lstStyle/>
        <a:p>
          <a:r>
            <a:rPr lang="en-US" sz="2000" dirty="0">
              <a:latin typeface="Arial Black" panose="020B0A04020102020204" pitchFamily="34" charset="0"/>
            </a:rPr>
            <a:t>Cultural</a:t>
          </a:r>
        </a:p>
      </dgm:t>
    </dgm:pt>
    <dgm:pt modelId="{98602F44-A839-494A-ADA2-8F6525E33920}" type="parTrans" cxnId="{33F4683C-BE2F-43FC-9BC2-43458963CDC8}">
      <dgm:prSet/>
      <dgm:spPr/>
      <dgm:t>
        <a:bodyPr/>
        <a:lstStyle/>
        <a:p>
          <a:endParaRPr lang="en-US"/>
        </a:p>
      </dgm:t>
    </dgm:pt>
    <dgm:pt modelId="{010D7632-F4F0-4E98-ADAB-6D61A2E3C108}" type="sibTrans" cxnId="{33F4683C-BE2F-43FC-9BC2-43458963CDC8}">
      <dgm:prSet/>
      <dgm:spPr/>
      <dgm:t>
        <a:bodyPr/>
        <a:lstStyle/>
        <a:p>
          <a:endParaRPr lang="en-US"/>
        </a:p>
      </dgm:t>
    </dgm:pt>
    <dgm:pt modelId="{5143F0E8-FE45-4E9A-90DA-008369732329}">
      <dgm:prSet phldrT="[Text]" custT="1"/>
      <dgm:spPr>
        <a:solidFill>
          <a:schemeClr val="tx2">
            <a:lumMod val="50000"/>
            <a:lumOff val="50000"/>
          </a:schemeClr>
        </a:solidFill>
      </dgm:spPr>
      <dgm:t>
        <a:bodyPr/>
        <a:lstStyle/>
        <a:p>
          <a:r>
            <a:rPr lang="en-US" sz="1950" dirty="0">
              <a:latin typeface="Arial Black" panose="020B0A04020102020204" pitchFamily="34" charset="0"/>
            </a:rPr>
            <a:t>Civic</a:t>
          </a:r>
        </a:p>
      </dgm:t>
    </dgm:pt>
    <dgm:pt modelId="{3D50DB4D-6CB8-4BAF-BC98-5C275708D5DD}" type="parTrans" cxnId="{86688284-1396-43E7-93F1-1A641EA98621}">
      <dgm:prSet/>
      <dgm:spPr/>
      <dgm:t>
        <a:bodyPr/>
        <a:lstStyle/>
        <a:p>
          <a:endParaRPr lang="en-US"/>
        </a:p>
      </dgm:t>
    </dgm:pt>
    <dgm:pt modelId="{08753B2C-B66C-435A-9B91-6A15149FE643}" type="sibTrans" cxnId="{86688284-1396-43E7-93F1-1A641EA98621}">
      <dgm:prSet/>
      <dgm:spPr/>
      <dgm:t>
        <a:bodyPr/>
        <a:lstStyle/>
        <a:p>
          <a:endParaRPr lang="en-US"/>
        </a:p>
      </dgm:t>
    </dgm:pt>
    <dgm:pt modelId="{C9EA1EE6-8A26-4224-9304-59E537BD0F39}">
      <dgm:prSet phldrT="[Text]" custT="1"/>
      <dgm:spPr/>
      <dgm:t>
        <a:bodyPr/>
        <a:lstStyle/>
        <a:p>
          <a:r>
            <a:rPr lang="en-US" sz="2000" dirty="0">
              <a:latin typeface="Arial Black" panose="020B0A04020102020204" pitchFamily="34" charset="0"/>
            </a:rPr>
            <a:t>Digital</a:t>
          </a:r>
        </a:p>
      </dgm:t>
    </dgm:pt>
    <dgm:pt modelId="{B209AB0A-F2B5-4A34-B463-864EB6F667FC}" type="parTrans" cxnId="{133B2FA9-9AC2-42BA-A170-767EF122ED3B}">
      <dgm:prSet/>
      <dgm:spPr/>
      <dgm:t>
        <a:bodyPr/>
        <a:lstStyle/>
        <a:p>
          <a:endParaRPr lang="en-US"/>
        </a:p>
      </dgm:t>
    </dgm:pt>
    <dgm:pt modelId="{89A4AFDC-8727-4E0F-BCB5-A8F1996AF68A}" type="sibTrans" cxnId="{133B2FA9-9AC2-42BA-A170-767EF122ED3B}">
      <dgm:prSet/>
      <dgm:spPr/>
      <dgm:t>
        <a:bodyPr/>
        <a:lstStyle/>
        <a:p>
          <a:endParaRPr lang="en-US"/>
        </a:p>
      </dgm:t>
    </dgm:pt>
    <dgm:pt modelId="{89BF8E05-B4E4-4359-9186-A5577C1CA2DF}" type="pres">
      <dgm:prSet presAssocID="{0132EF3C-E1D3-452B-BDEB-A20B883F550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85A99D46-0AFB-4DBD-876A-DB95E9703228}" type="pres">
      <dgm:prSet presAssocID="{73E56744-8C15-4E42-BE83-1D33B7B3B141}" presName="Parent" presStyleLbl="node0" presStyleIdx="0" presStyleCnt="1" custScaleX="109208">
        <dgm:presLayoutVars>
          <dgm:chMax val="6"/>
          <dgm:chPref val="6"/>
        </dgm:presLayoutVars>
      </dgm:prSet>
      <dgm:spPr/>
    </dgm:pt>
    <dgm:pt modelId="{2AF3FA8E-90D9-4D3D-9231-1ADEA42F830B}" type="pres">
      <dgm:prSet presAssocID="{BAAAD900-19AF-4266-B4D0-46990882F029}" presName="Accent1" presStyleCnt="0"/>
      <dgm:spPr/>
    </dgm:pt>
    <dgm:pt modelId="{E202F260-D803-4605-B82D-C27B26AAF8EF}" type="pres">
      <dgm:prSet presAssocID="{BAAAD900-19AF-4266-B4D0-46990882F029}" presName="Accent" presStyleLbl="bgShp" presStyleIdx="0" presStyleCnt="6"/>
      <dgm:spPr/>
    </dgm:pt>
    <dgm:pt modelId="{8854484C-7DDB-4EEA-9E50-FA8F4CD91E53}" type="pres">
      <dgm:prSet presAssocID="{BAAAD900-19AF-4266-B4D0-46990882F029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D3C80F78-3ED1-4FCA-959A-24F128555C2B}" type="pres">
      <dgm:prSet presAssocID="{2EB46E99-9646-4FED-AA04-6D2631E6236A}" presName="Accent2" presStyleCnt="0"/>
      <dgm:spPr/>
    </dgm:pt>
    <dgm:pt modelId="{8BC87C03-603D-491D-BD51-EA6342CEC850}" type="pres">
      <dgm:prSet presAssocID="{2EB46E99-9646-4FED-AA04-6D2631E6236A}" presName="Accent" presStyleLbl="bgShp" presStyleIdx="1" presStyleCnt="6"/>
      <dgm:spPr/>
    </dgm:pt>
    <dgm:pt modelId="{CC253469-0759-4D00-AD88-9B30193B6449}" type="pres">
      <dgm:prSet presAssocID="{2EB46E99-9646-4FED-AA04-6D2631E6236A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3F5BAE8D-06D7-4977-8043-4DAEB10314ED}" type="pres">
      <dgm:prSet presAssocID="{6D87D9C8-AD7A-48FC-A223-E545E0C22C7F}" presName="Accent3" presStyleCnt="0"/>
      <dgm:spPr/>
    </dgm:pt>
    <dgm:pt modelId="{706BB72D-386F-4B88-9574-6443564B332E}" type="pres">
      <dgm:prSet presAssocID="{6D87D9C8-AD7A-48FC-A223-E545E0C22C7F}" presName="Accent" presStyleLbl="bgShp" presStyleIdx="2" presStyleCnt="6"/>
      <dgm:spPr/>
    </dgm:pt>
    <dgm:pt modelId="{5704B6CA-0087-41F8-91C1-F2457357979A}" type="pres">
      <dgm:prSet presAssocID="{6D87D9C8-AD7A-48FC-A223-E545E0C22C7F}" presName="Child3" presStyleLbl="node1" presStyleIdx="2" presStyleCnt="6" custScaleX="133898">
        <dgm:presLayoutVars>
          <dgm:chMax val="0"/>
          <dgm:chPref val="0"/>
          <dgm:bulletEnabled val="1"/>
        </dgm:presLayoutVars>
      </dgm:prSet>
      <dgm:spPr/>
    </dgm:pt>
    <dgm:pt modelId="{3AB9C006-47E2-4B7E-BC9E-F784F1754185}" type="pres">
      <dgm:prSet presAssocID="{13B07F39-F53F-42D6-ABF3-016A0174B086}" presName="Accent4" presStyleCnt="0"/>
      <dgm:spPr/>
    </dgm:pt>
    <dgm:pt modelId="{BA02EE9D-5437-4C50-AD47-2C9BA4B576D9}" type="pres">
      <dgm:prSet presAssocID="{13B07F39-F53F-42D6-ABF3-016A0174B086}" presName="Accent" presStyleLbl="bgShp" presStyleIdx="3" presStyleCnt="6"/>
      <dgm:spPr/>
    </dgm:pt>
    <dgm:pt modelId="{0F9BF2D2-D9D0-46F2-AF59-C94EB10B75C1}" type="pres">
      <dgm:prSet presAssocID="{13B07F39-F53F-42D6-ABF3-016A0174B086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C5E403AE-D7D0-48E3-AD3A-F8F13D6B0677}" type="pres">
      <dgm:prSet presAssocID="{5143F0E8-FE45-4E9A-90DA-008369732329}" presName="Accent5" presStyleCnt="0"/>
      <dgm:spPr/>
    </dgm:pt>
    <dgm:pt modelId="{5309C0F5-218B-467C-9D57-A0C766F8C071}" type="pres">
      <dgm:prSet presAssocID="{5143F0E8-FE45-4E9A-90DA-008369732329}" presName="Accent" presStyleLbl="bgShp" presStyleIdx="4" presStyleCnt="6"/>
      <dgm:spPr/>
    </dgm:pt>
    <dgm:pt modelId="{9E98ADAA-19E2-4D80-933B-A07D4C388678}" type="pres">
      <dgm:prSet presAssocID="{5143F0E8-FE45-4E9A-90DA-008369732329}" presName="Child5" presStyleLbl="node1" presStyleIdx="4" presStyleCnt="6" custScaleX="117539" custLinFactNeighborX="-3619">
        <dgm:presLayoutVars>
          <dgm:chMax val="0"/>
          <dgm:chPref val="0"/>
          <dgm:bulletEnabled val="1"/>
        </dgm:presLayoutVars>
      </dgm:prSet>
      <dgm:spPr/>
    </dgm:pt>
    <dgm:pt modelId="{D1895234-9ADF-47CF-9027-E65BA04C26E1}" type="pres">
      <dgm:prSet presAssocID="{C9EA1EE6-8A26-4224-9304-59E537BD0F39}" presName="Accent6" presStyleCnt="0"/>
      <dgm:spPr/>
    </dgm:pt>
    <dgm:pt modelId="{C9477FD4-74E7-4951-9581-10CAF01BC922}" type="pres">
      <dgm:prSet presAssocID="{C9EA1EE6-8A26-4224-9304-59E537BD0F39}" presName="Accent" presStyleLbl="bgShp" presStyleIdx="5" presStyleCnt="6"/>
      <dgm:spPr/>
    </dgm:pt>
    <dgm:pt modelId="{F1B0B0F5-244C-468C-9798-63935FDD3377}" type="pres">
      <dgm:prSet presAssocID="{C9EA1EE6-8A26-4224-9304-59E537BD0F39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DA15F91C-24DD-4026-ADE7-FA875E93AEF9}" type="presOf" srcId="{13B07F39-F53F-42D6-ABF3-016A0174B086}" destId="{0F9BF2D2-D9D0-46F2-AF59-C94EB10B75C1}" srcOrd="0" destOrd="0" presId="urn:microsoft.com/office/officeart/2011/layout/HexagonRadial"/>
    <dgm:cxn modelId="{060FDC1D-37BF-4465-A975-4EA8DABD9F05}" type="presOf" srcId="{C9EA1EE6-8A26-4224-9304-59E537BD0F39}" destId="{F1B0B0F5-244C-468C-9798-63935FDD3377}" srcOrd="0" destOrd="0" presId="urn:microsoft.com/office/officeart/2011/layout/HexagonRadial"/>
    <dgm:cxn modelId="{16D34B1F-AEEA-44D6-8107-0A54FDC55F9A}" type="presOf" srcId="{6D87D9C8-AD7A-48FC-A223-E545E0C22C7F}" destId="{5704B6CA-0087-41F8-91C1-F2457357979A}" srcOrd="0" destOrd="0" presId="urn:microsoft.com/office/officeart/2011/layout/HexagonRadial"/>
    <dgm:cxn modelId="{EF891932-3EC3-47BA-A357-6966279BBE2D}" srcId="{0132EF3C-E1D3-452B-BDEB-A20B883F5500}" destId="{73E56744-8C15-4E42-BE83-1D33B7B3B141}" srcOrd="0" destOrd="0" parTransId="{D59C65FB-95DF-4372-B357-50298D361EF4}" sibTransId="{7990E58A-B506-4080-86EB-E6F0FEF99C39}"/>
    <dgm:cxn modelId="{33F4683C-BE2F-43FC-9BC2-43458963CDC8}" srcId="{73E56744-8C15-4E42-BE83-1D33B7B3B141}" destId="{13B07F39-F53F-42D6-ABF3-016A0174B086}" srcOrd="3" destOrd="0" parTransId="{98602F44-A839-494A-ADA2-8F6525E33920}" sibTransId="{010D7632-F4F0-4E98-ADAB-6D61A2E3C108}"/>
    <dgm:cxn modelId="{25B4C260-C47F-4F17-B81D-E49FB69E4C73}" type="presOf" srcId="{BAAAD900-19AF-4266-B4D0-46990882F029}" destId="{8854484C-7DDB-4EEA-9E50-FA8F4CD91E53}" srcOrd="0" destOrd="0" presId="urn:microsoft.com/office/officeart/2011/layout/HexagonRadial"/>
    <dgm:cxn modelId="{86B8B347-1752-48BC-AF08-76425B1AF373}" type="presOf" srcId="{2EB46E99-9646-4FED-AA04-6D2631E6236A}" destId="{CC253469-0759-4D00-AD88-9B30193B6449}" srcOrd="0" destOrd="0" presId="urn:microsoft.com/office/officeart/2011/layout/HexagonRadial"/>
    <dgm:cxn modelId="{F03E114D-2E94-4FEA-8DCD-D2527CD44844}" type="presOf" srcId="{5143F0E8-FE45-4E9A-90DA-008369732329}" destId="{9E98ADAA-19E2-4D80-933B-A07D4C388678}" srcOrd="0" destOrd="0" presId="urn:microsoft.com/office/officeart/2011/layout/HexagonRadial"/>
    <dgm:cxn modelId="{E55A546F-48B0-4764-B0A4-173D31E61E7C}" type="presOf" srcId="{73E56744-8C15-4E42-BE83-1D33B7B3B141}" destId="{85A99D46-0AFB-4DBD-876A-DB95E9703228}" srcOrd="0" destOrd="0" presId="urn:microsoft.com/office/officeart/2011/layout/HexagonRadial"/>
    <dgm:cxn modelId="{171D2180-EF4E-40EB-8365-BF146A7A89B3}" srcId="{73E56744-8C15-4E42-BE83-1D33B7B3B141}" destId="{2EB46E99-9646-4FED-AA04-6D2631E6236A}" srcOrd="1" destOrd="0" parTransId="{117D5E23-3C24-4996-930C-498DBDD42A47}" sibTransId="{00843FDF-23A9-4947-A913-51573B8C9974}"/>
    <dgm:cxn modelId="{86688284-1396-43E7-93F1-1A641EA98621}" srcId="{73E56744-8C15-4E42-BE83-1D33B7B3B141}" destId="{5143F0E8-FE45-4E9A-90DA-008369732329}" srcOrd="4" destOrd="0" parTransId="{3D50DB4D-6CB8-4BAF-BC98-5C275708D5DD}" sibTransId="{08753B2C-B66C-435A-9B91-6A15149FE643}"/>
    <dgm:cxn modelId="{330B0189-98F6-47D5-9D83-50322A39FD74}" srcId="{73E56744-8C15-4E42-BE83-1D33B7B3B141}" destId="{6D87D9C8-AD7A-48FC-A223-E545E0C22C7F}" srcOrd="2" destOrd="0" parTransId="{D46AC080-ACF9-4E56-A665-5BEE744A1006}" sibTransId="{819CA84B-F6DA-42C7-B028-90773B4FD78B}"/>
    <dgm:cxn modelId="{EECB718D-BF49-468B-929C-3258419AE165}" type="presOf" srcId="{0132EF3C-E1D3-452B-BDEB-A20B883F5500}" destId="{89BF8E05-B4E4-4359-9186-A5577C1CA2DF}" srcOrd="0" destOrd="0" presId="urn:microsoft.com/office/officeart/2011/layout/HexagonRadial"/>
    <dgm:cxn modelId="{133B2FA9-9AC2-42BA-A170-767EF122ED3B}" srcId="{73E56744-8C15-4E42-BE83-1D33B7B3B141}" destId="{C9EA1EE6-8A26-4224-9304-59E537BD0F39}" srcOrd="5" destOrd="0" parTransId="{B209AB0A-F2B5-4A34-B463-864EB6F667FC}" sibTransId="{89A4AFDC-8727-4E0F-BCB5-A8F1996AF68A}"/>
    <dgm:cxn modelId="{36A405BF-3465-45F5-859F-F248A34FF40F}" srcId="{73E56744-8C15-4E42-BE83-1D33B7B3B141}" destId="{BAAAD900-19AF-4266-B4D0-46990882F029}" srcOrd="0" destOrd="0" parTransId="{2F8ACDFF-7B49-49BD-B7A6-56C6D8C75F3D}" sibTransId="{6B3B821A-8881-4C69-BECA-9F8980AFCF2F}"/>
    <dgm:cxn modelId="{FB203041-86C5-45AF-BD71-74F5B1C234E5}" type="presParOf" srcId="{89BF8E05-B4E4-4359-9186-A5577C1CA2DF}" destId="{85A99D46-0AFB-4DBD-876A-DB95E9703228}" srcOrd="0" destOrd="0" presId="urn:microsoft.com/office/officeart/2011/layout/HexagonRadial"/>
    <dgm:cxn modelId="{55E83509-80B6-4C48-928D-0FA1EA8D74F2}" type="presParOf" srcId="{89BF8E05-B4E4-4359-9186-A5577C1CA2DF}" destId="{2AF3FA8E-90D9-4D3D-9231-1ADEA42F830B}" srcOrd="1" destOrd="0" presId="urn:microsoft.com/office/officeart/2011/layout/HexagonRadial"/>
    <dgm:cxn modelId="{E40C7472-0B0B-488B-909B-74B1E0327E79}" type="presParOf" srcId="{2AF3FA8E-90D9-4D3D-9231-1ADEA42F830B}" destId="{E202F260-D803-4605-B82D-C27B26AAF8EF}" srcOrd="0" destOrd="0" presId="urn:microsoft.com/office/officeart/2011/layout/HexagonRadial"/>
    <dgm:cxn modelId="{3BA1E735-A456-4DD9-B47E-4FD7EE774059}" type="presParOf" srcId="{89BF8E05-B4E4-4359-9186-A5577C1CA2DF}" destId="{8854484C-7DDB-4EEA-9E50-FA8F4CD91E53}" srcOrd="2" destOrd="0" presId="urn:microsoft.com/office/officeart/2011/layout/HexagonRadial"/>
    <dgm:cxn modelId="{323D1C86-3A52-4394-B36D-3DE3A6F993D9}" type="presParOf" srcId="{89BF8E05-B4E4-4359-9186-A5577C1CA2DF}" destId="{D3C80F78-3ED1-4FCA-959A-24F128555C2B}" srcOrd="3" destOrd="0" presId="urn:microsoft.com/office/officeart/2011/layout/HexagonRadial"/>
    <dgm:cxn modelId="{E565A23F-8931-4832-8ADD-788A767920B9}" type="presParOf" srcId="{D3C80F78-3ED1-4FCA-959A-24F128555C2B}" destId="{8BC87C03-603D-491D-BD51-EA6342CEC850}" srcOrd="0" destOrd="0" presId="urn:microsoft.com/office/officeart/2011/layout/HexagonRadial"/>
    <dgm:cxn modelId="{A1752E2D-156D-48BA-9C87-AF41F6ACC7B3}" type="presParOf" srcId="{89BF8E05-B4E4-4359-9186-A5577C1CA2DF}" destId="{CC253469-0759-4D00-AD88-9B30193B6449}" srcOrd="4" destOrd="0" presId="urn:microsoft.com/office/officeart/2011/layout/HexagonRadial"/>
    <dgm:cxn modelId="{A727335B-85D5-4498-ADCB-24C59FE0F195}" type="presParOf" srcId="{89BF8E05-B4E4-4359-9186-A5577C1CA2DF}" destId="{3F5BAE8D-06D7-4977-8043-4DAEB10314ED}" srcOrd="5" destOrd="0" presId="urn:microsoft.com/office/officeart/2011/layout/HexagonRadial"/>
    <dgm:cxn modelId="{9354FCF9-D95D-4F67-A085-63B11D7F386F}" type="presParOf" srcId="{3F5BAE8D-06D7-4977-8043-4DAEB10314ED}" destId="{706BB72D-386F-4B88-9574-6443564B332E}" srcOrd="0" destOrd="0" presId="urn:microsoft.com/office/officeart/2011/layout/HexagonRadial"/>
    <dgm:cxn modelId="{38F21FBE-23F4-44C7-A5EA-B3A9A5B64210}" type="presParOf" srcId="{89BF8E05-B4E4-4359-9186-A5577C1CA2DF}" destId="{5704B6CA-0087-41F8-91C1-F2457357979A}" srcOrd="6" destOrd="0" presId="urn:microsoft.com/office/officeart/2011/layout/HexagonRadial"/>
    <dgm:cxn modelId="{A4D282B6-3ED9-4BDE-95EA-A2CF4B87842C}" type="presParOf" srcId="{89BF8E05-B4E4-4359-9186-A5577C1CA2DF}" destId="{3AB9C006-47E2-4B7E-BC9E-F784F1754185}" srcOrd="7" destOrd="0" presId="urn:microsoft.com/office/officeart/2011/layout/HexagonRadial"/>
    <dgm:cxn modelId="{0FFDE5DA-3780-4396-9B0A-771805A1A1A2}" type="presParOf" srcId="{3AB9C006-47E2-4B7E-BC9E-F784F1754185}" destId="{BA02EE9D-5437-4C50-AD47-2C9BA4B576D9}" srcOrd="0" destOrd="0" presId="urn:microsoft.com/office/officeart/2011/layout/HexagonRadial"/>
    <dgm:cxn modelId="{35840B9D-59CD-4682-B131-2C8D84B92F86}" type="presParOf" srcId="{89BF8E05-B4E4-4359-9186-A5577C1CA2DF}" destId="{0F9BF2D2-D9D0-46F2-AF59-C94EB10B75C1}" srcOrd="8" destOrd="0" presId="urn:microsoft.com/office/officeart/2011/layout/HexagonRadial"/>
    <dgm:cxn modelId="{CFB76DC6-23E4-4BAD-A89A-47296E9C4DBA}" type="presParOf" srcId="{89BF8E05-B4E4-4359-9186-A5577C1CA2DF}" destId="{C5E403AE-D7D0-48E3-AD3A-F8F13D6B0677}" srcOrd="9" destOrd="0" presId="urn:microsoft.com/office/officeart/2011/layout/HexagonRadial"/>
    <dgm:cxn modelId="{40A0BDF6-FD4E-49BE-A2FD-CF3DADC6B029}" type="presParOf" srcId="{C5E403AE-D7D0-48E3-AD3A-F8F13D6B0677}" destId="{5309C0F5-218B-467C-9D57-A0C766F8C071}" srcOrd="0" destOrd="0" presId="urn:microsoft.com/office/officeart/2011/layout/HexagonRadial"/>
    <dgm:cxn modelId="{77871BB9-9FD3-478F-8EB7-DF9A1CA8645F}" type="presParOf" srcId="{89BF8E05-B4E4-4359-9186-A5577C1CA2DF}" destId="{9E98ADAA-19E2-4D80-933B-A07D4C388678}" srcOrd="10" destOrd="0" presId="urn:microsoft.com/office/officeart/2011/layout/HexagonRadial"/>
    <dgm:cxn modelId="{2087E65F-A258-4018-9B80-43C765E4D420}" type="presParOf" srcId="{89BF8E05-B4E4-4359-9186-A5577C1CA2DF}" destId="{D1895234-9ADF-47CF-9027-E65BA04C26E1}" srcOrd="11" destOrd="0" presId="urn:microsoft.com/office/officeart/2011/layout/HexagonRadial"/>
    <dgm:cxn modelId="{9EF7BA71-6C15-4182-A5FE-96C3D71E92E3}" type="presParOf" srcId="{D1895234-9ADF-47CF-9027-E65BA04C26E1}" destId="{C9477FD4-74E7-4951-9581-10CAF01BC922}" srcOrd="0" destOrd="0" presId="urn:microsoft.com/office/officeart/2011/layout/HexagonRadial"/>
    <dgm:cxn modelId="{15A5C69C-0418-4FC1-9886-F84DFFC7541A}" type="presParOf" srcId="{89BF8E05-B4E4-4359-9186-A5577C1CA2DF}" destId="{F1B0B0F5-244C-468C-9798-63935FDD3377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829F9A9-107A-444F-8592-26B0B351BF48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808CF4B-0219-4E41-AF39-5EC3B02A6061}">
      <dgm:prSet custT="1"/>
      <dgm:spPr/>
      <dgm:t>
        <a:bodyPr/>
        <a:lstStyle/>
        <a:p>
          <a:r>
            <a:rPr lang="en-US" sz="1400" dirty="0">
              <a:latin typeface="Arial Black" panose="020B0A04020102020204" pitchFamily="34" charset="0"/>
            </a:rPr>
            <a:t>Receive little formal education on the roles and benefits of school librarians for students and teachers</a:t>
          </a:r>
          <a:endParaRPr lang="en-US" sz="1400" dirty="0"/>
        </a:p>
      </dgm:t>
    </dgm:pt>
    <dgm:pt modelId="{3DEC5063-3F50-4DBF-81F1-B5D275B9E4BA}" type="parTrans" cxnId="{9C7BEEA5-BCB6-407C-AE0C-76C00404CAD3}">
      <dgm:prSet/>
      <dgm:spPr/>
      <dgm:t>
        <a:bodyPr/>
        <a:lstStyle/>
        <a:p>
          <a:endParaRPr lang="en-US"/>
        </a:p>
      </dgm:t>
    </dgm:pt>
    <dgm:pt modelId="{10CBEF15-CBB7-4421-8F5A-8C8B026FE994}" type="sibTrans" cxnId="{9C7BEEA5-BCB6-407C-AE0C-76C00404CAD3}">
      <dgm:prSet/>
      <dgm:spPr/>
      <dgm:t>
        <a:bodyPr/>
        <a:lstStyle/>
        <a:p>
          <a:endParaRPr lang="en-US"/>
        </a:p>
      </dgm:t>
    </dgm:pt>
    <dgm:pt modelId="{01097B49-70D5-41C1-81DC-4E5D1CD04B09}">
      <dgm:prSet custT="1"/>
      <dgm:spPr/>
      <dgm:t>
        <a:bodyPr/>
        <a:lstStyle/>
        <a:p>
          <a:r>
            <a:rPr lang="en-US" sz="1400" dirty="0">
              <a:latin typeface="Arial Black" panose="020B0A04020102020204" pitchFamily="34" charset="0"/>
            </a:rPr>
            <a:t>Perceive “clerical” competencies” as primary role rather than instructional and impactful professional practices </a:t>
          </a:r>
        </a:p>
      </dgm:t>
    </dgm:pt>
    <dgm:pt modelId="{E6357E03-64AE-4D63-AFF2-40F718D35726}" type="parTrans" cxnId="{59B76221-74F9-4063-9847-A2DAEF1401B6}">
      <dgm:prSet/>
      <dgm:spPr/>
      <dgm:t>
        <a:bodyPr/>
        <a:lstStyle/>
        <a:p>
          <a:endParaRPr lang="en-US"/>
        </a:p>
      </dgm:t>
    </dgm:pt>
    <dgm:pt modelId="{FC965EF6-7DCE-4BAC-AF31-EDF73A1DC861}" type="sibTrans" cxnId="{59B76221-74F9-4063-9847-A2DAEF1401B6}">
      <dgm:prSet/>
      <dgm:spPr/>
      <dgm:t>
        <a:bodyPr/>
        <a:lstStyle/>
        <a:p>
          <a:endParaRPr lang="en-US"/>
        </a:p>
      </dgm:t>
    </dgm:pt>
    <dgm:pt modelId="{E0337B69-5B2F-4F5A-9CE5-8B0F65CFB1A8}">
      <dgm:prSet custT="1"/>
      <dgm:spPr/>
      <dgm:t>
        <a:bodyPr/>
        <a:lstStyle/>
        <a:p>
          <a:r>
            <a:rPr lang="en-US" sz="1400" dirty="0">
              <a:latin typeface="Arial Black" panose="020B0A04020102020204" pitchFamily="34" charset="0"/>
            </a:rPr>
            <a:t>Tend to ascribe success to personality and interpersonal skills rather than recognize </a:t>
          </a:r>
        </a:p>
        <a:p>
          <a:r>
            <a:rPr lang="en-US" sz="1400" dirty="0">
              <a:latin typeface="Arial Black" panose="020B0A04020102020204" pitchFamily="34" charset="0"/>
            </a:rPr>
            <a:t>positive impact of a school librarian </a:t>
          </a:r>
        </a:p>
      </dgm:t>
    </dgm:pt>
    <dgm:pt modelId="{1D117CC5-DDA7-4D8C-8823-728D3B0252B8}" type="parTrans" cxnId="{4607B128-D15F-4A7A-90DE-5E84B39D0600}">
      <dgm:prSet/>
      <dgm:spPr/>
      <dgm:t>
        <a:bodyPr/>
        <a:lstStyle/>
        <a:p>
          <a:endParaRPr lang="en-US"/>
        </a:p>
      </dgm:t>
    </dgm:pt>
    <dgm:pt modelId="{78B7FE36-25B5-4A0E-873C-440C43448059}" type="sibTrans" cxnId="{4607B128-D15F-4A7A-90DE-5E84B39D0600}">
      <dgm:prSet/>
      <dgm:spPr/>
      <dgm:t>
        <a:bodyPr/>
        <a:lstStyle/>
        <a:p>
          <a:endParaRPr lang="en-US"/>
        </a:p>
      </dgm:t>
    </dgm:pt>
    <dgm:pt modelId="{7ADC5B76-1B05-41D3-97C1-E1104D2FDB07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1400" dirty="0">
              <a:latin typeface="Arial Black" panose="020B0A04020102020204" pitchFamily="34" charset="0"/>
            </a:rPr>
            <a:t>Fail to consider factors within their control (fostering collaborative school culture, promoting library services, and encouraging librarians)</a:t>
          </a:r>
        </a:p>
      </dgm:t>
    </dgm:pt>
    <dgm:pt modelId="{E3FA9C48-3343-4BDA-8A3C-ACA9270E9383}" type="parTrans" cxnId="{2550AA2C-FE5E-4823-924B-8D821151D3C8}">
      <dgm:prSet/>
      <dgm:spPr/>
      <dgm:t>
        <a:bodyPr/>
        <a:lstStyle/>
        <a:p>
          <a:endParaRPr lang="en-US"/>
        </a:p>
      </dgm:t>
    </dgm:pt>
    <dgm:pt modelId="{39D32135-A7FA-41AB-955E-34BA3C1C96C5}" type="sibTrans" cxnId="{2550AA2C-FE5E-4823-924B-8D821151D3C8}">
      <dgm:prSet/>
      <dgm:spPr/>
      <dgm:t>
        <a:bodyPr/>
        <a:lstStyle/>
        <a:p>
          <a:endParaRPr lang="en-US"/>
        </a:p>
      </dgm:t>
    </dgm:pt>
    <dgm:pt modelId="{68269988-3A32-485D-83FA-2D5BA6363C78}" type="pres">
      <dgm:prSet presAssocID="{6829F9A9-107A-444F-8592-26B0B351BF48}" presName="Name0" presStyleCnt="0">
        <dgm:presLayoutVars>
          <dgm:dir/>
          <dgm:resizeHandles val="exact"/>
        </dgm:presLayoutVars>
      </dgm:prSet>
      <dgm:spPr/>
    </dgm:pt>
    <dgm:pt modelId="{3B515EAF-0227-4E06-8C1B-0EBA4C996777}" type="pres">
      <dgm:prSet presAssocID="{9808CF4B-0219-4E41-AF39-5EC3B02A6061}" presName="node" presStyleLbl="node1" presStyleIdx="0" presStyleCnt="4">
        <dgm:presLayoutVars>
          <dgm:bulletEnabled val="1"/>
        </dgm:presLayoutVars>
      </dgm:prSet>
      <dgm:spPr/>
    </dgm:pt>
    <dgm:pt modelId="{FC868217-E770-4367-9090-B88CF85EC3B3}" type="pres">
      <dgm:prSet presAssocID="{10CBEF15-CBB7-4421-8F5A-8C8B026FE994}" presName="sibTrans" presStyleLbl="sibTrans1D1" presStyleIdx="0" presStyleCnt="3"/>
      <dgm:spPr/>
    </dgm:pt>
    <dgm:pt modelId="{7F337DF8-B0D9-4E02-B6F4-CEC38D0958FD}" type="pres">
      <dgm:prSet presAssocID="{10CBEF15-CBB7-4421-8F5A-8C8B026FE994}" presName="connectorText" presStyleLbl="sibTrans1D1" presStyleIdx="0" presStyleCnt="3"/>
      <dgm:spPr/>
    </dgm:pt>
    <dgm:pt modelId="{76BDAA83-6343-4E0E-9A3D-D16634BDB148}" type="pres">
      <dgm:prSet presAssocID="{01097B49-70D5-41C1-81DC-4E5D1CD04B09}" presName="node" presStyleLbl="node1" presStyleIdx="1" presStyleCnt="4">
        <dgm:presLayoutVars>
          <dgm:bulletEnabled val="1"/>
        </dgm:presLayoutVars>
      </dgm:prSet>
      <dgm:spPr/>
    </dgm:pt>
    <dgm:pt modelId="{66173810-CA4B-4923-87DB-4EA1873C3623}" type="pres">
      <dgm:prSet presAssocID="{FC965EF6-7DCE-4BAC-AF31-EDF73A1DC861}" presName="sibTrans" presStyleLbl="sibTrans1D1" presStyleIdx="1" presStyleCnt="3"/>
      <dgm:spPr/>
    </dgm:pt>
    <dgm:pt modelId="{CBF37F66-18D8-4B5F-9FCE-A91BC5DD6F73}" type="pres">
      <dgm:prSet presAssocID="{FC965EF6-7DCE-4BAC-AF31-EDF73A1DC861}" presName="connectorText" presStyleLbl="sibTrans1D1" presStyleIdx="1" presStyleCnt="3"/>
      <dgm:spPr/>
    </dgm:pt>
    <dgm:pt modelId="{CD1952ED-0EC8-4D88-B9B7-57A6C4BC593F}" type="pres">
      <dgm:prSet presAssocID="{E0337B69-5B2F-4F5A-9CE5-8B0F65CFB1A8}" presName="node" presStyleLbl="node1" presStyleIdx="2" presStyleCnt="4">
        <dgm:presLayoutVars>
          <dgm:bulletEnabled val="1"/>
        </dgm:presLayoutVars>
      </dgm:prSet>
      <dgm:spPr/>
    </dgm:pt>
    <dgm:pt modelId="{C2B1D781-BF89-4166-8FAF-C4E1FF2A1BCE}" type="pres">
      <dgm:prSet presAssocID="{78B7FE36-25B5-4A0E-873C-440C43448059}" presName="sibTrans" presStyleLbl="sibTrans1D1" presStyleIdx="2" presStyleCnt="3"/>
      <dgm:spPr/>
    </dgm:pt>
    <dgm:pt modelId="{A96E2317-5B94-4F8A-AAE8-C8A447F76ABD}" type="pres">
      <dgm:prSet presAssocID="{78B7FE36-25B5-4A0E-873C-440C43448059}" presName="connectorText" presStyleLbl="sibTrans1D1" presStyleIdx="2" presStyleCnt="3"/>
      <dgm:spPr/>
    </dgm:pt>
    <dgm:pt modelId="{1993B8EA-6870-4BC3-9D0B-25E01FB0C162}" type="pres">
      <dgm:prSet presAssocID="{7ADC5B76-1B05-41D3-97C1-E1104D2FDB07}" presName="node" presStyleLbl="node1" presStyleIdx="3" presStyleCnt="4" custScaleY="110268">
        <dgm:presLayoutVars>
          <dgm:bulletEnabled val="1"/>
        </dgm:presLayoutVars>
      </dgm:prSet>
      <dgm:spPr/>
    </dgm:pt>
  </dgm:ptLst>
  <dgm:cxnLst>
    <dgm:cxn modelId="{5937EE0F-3804-4539-9834-5E0336049D29}" type="presOf" srcId="{9808CF4B-0219-4E41-AF39-5EC3B02A6061}" destId="{3B515EAF-0227-4E06-8C1B-0EBA4C996777}" srcOrd="0" destOrd="0" presId="urn:microsoft.com/office/officeart/2016/7/layout/RepeatingBendingProcessNew"/>
    <dgm:cxn modelId="{9D66B514-6C41-481E-9962-C31358E29EDD}" type="presOf" srcId="{FC965EF6-7DCE-4BAC-AF31-EDF73A1DC861}" destId="{66173810-CA4B-4923-87DB-4EA1873C3623}" srcOrd="0" destOrd="0" presId="urn:microsoft.com/office/officeart/2016/7/layout/RepeatingBendingProcessNew"/>
    <dgm:cxn modelId="{39EF5D1A-C32E-4186-AB79-EB652FC0504E}" type="presOf" srcId="{10CBEF15-CBB7-4421-8F5A-8C8B026FE994}" destId="{FC868217-E770-4367-9090-B88CF85EC3B3}" srcOrd="0" destOrd="0" presId="urn:microsoft.com/office/officeart/2016/7/layout/RepeatingBendingProcessNew"/>
    <dgm:cxn modelId="{59B76221-74F9-4063-9847-A2DAEF1401B6}" srcId="{6829F9A9-107A-444F-8592-26B0B351BF48}" destId="{01097B49-70D5-41C1-81DC-4E5D1CD04B09}" srcOrd="1" destOrd="0" parTransId="{E6357E03-64AE-4D63-AFF2-40F718D35726}" sibTransId="{FC965EF6-7DCE-4BAC-AF31-EDF73A1DC861}"/>
    <dgm:cxn modelId="{4607B128-D15F-4A7A-90DE-5E84B39D0600}" srcId="{6829F9A9-107A-444F-8592-26B0B351BF48}" destId="{E0337B69-5B2F-4F5A-9CE5-8B0F65CFB1A8}" srcOrd="2" destOrd="0" parTransId="{1D117CC5-DDA7-4D8C-8823-728D3B0252B8}" sibTransId="{78B7FE36-25B5-4A0E-873C-440C43448059}"/>
    <dgm:cxn modelId="{2550AA2C-FE5E-4823-924B-8D821151D3C8}" srcId="{6829F9A9-107A-444F-8592-26B0B351BF48}" destId="{7ADC5B76-1B05-41D3-97C1-E1104D2FDB07}" srcOrd="3" destOrd="0" parTransId="{E3FA9C48-3343-4BDA-8A3C-ACA9270E9383}" sibTransId="{39D32135-A7FA-41AB-955E-34BA3C1C96C5}"/>
    <dgm:cxn modelId="{C894025D-F53C-4A5E-BB03-AC8EEC53D538}" type="presOf" srcId="{E0337B69-5B2F-4F5A-9CE5-8B0F65CFB1A8}" destId="{CD1952ED-0EC8-4D88-B9B7-57A6C4BC593F}" srcOrd="0" destOrd="0" presId="urn:microsoft.com/office/officeart/2016/7/layout/RepeatingBendingProcessNew"/>
    <dgm:cxn modelId="{CCFDCA60-D0C9-4CF2-8B46-AC7DAFF4E0B0}" type="presOf" srcId="{01097B49-70D5-41C1-81DC-4E5D1CD04B09}" destId="{76BDAA83-6343-4E0E-9A3D-D16634BDB148}" srcOrd="0" destOrd="0" presId="urn:microsoft.com/office/officeart/2016/7/layout/RepeatingBendingProcessNew"/>
    <dgm:cxn modelId="{5B6C1F5A-1CAC-422A-BEB1-82D9776CB2E5}" type="presOf" srcId="{78B7FE36-25B5-4A0E-873C-440C43448059}" destId="{C2B1D781-BF89-4166-8FAF-C4E1FF2A1BCE}" srcOrd="0" destOrd="0" presId="urn:microsoft.com/office/officeart/2016/7/layout/RepeatingBendingProcessNew"/>
    <dgm:cxn modelId="{6CEB0C9C-7139-49E5-8DAA-69DC9190AC38}" type="presOf" srcId="{7ADC5B76-1B05-41D3-97C1-E1104D2FDB07}" destId="{1993B8EA-6870-4BC3-9D0B-25E01FB0C162}" srcOrd="0" destOrd="0" presId="urn:microsoft.com/office/officeart/2016/7/layout/RepeatingBendingProcessNew"/>
    <dgm:cxn modelId="{9C7BEEA5-BCB6-407C-AE0C-76C00404CAD3}" srcId="{6829F9A9-107A-444F-8592-26B0B351BF48}" destId="{9808CF4B-0219-4E41-AF39-5EC3B02A6061}" srcOrd="0" destOrd="0" parTransId="{3DEC5063-3F50-4DBF-81F1-B5D275B9E4BA}" sibTransId="{10CBEF15-CBB7-4421-8F5A-8C8B026FE994}"/>
    <dgm:cxn modelId="{C3133DAC-FAD0-4D71-AB96-BF44D7C09FA7}" type="presOf" srcId="{FC965EF6-7DCE-4BAC-AF31-EDF73A1DC861}" destId="{CBF37F66-18D8-4B5F-9FCE-A91BC5DD6F73}" srcOrd="1" destOrd="0" presId="urn:microsoft.com/office/officeart/2016/7/layout/RepeatingBendingProcessNew"/>
    <dgm:cxn modelId="{B1EB33B9-5CA5-4428-BE61-61099F644E08}" type="presOf" srcId="{78B7FE36-25B5-4A0E-873C-440C43448059}" destId="{A96E2317-5B94-4F8A-AAE8-C8A447F76ABD}" srcOrd="1" destOrd="0" presId="urn:microsoft.com/office/officeart/2016/7/layout/RepeatingBendingProcessNew"/>
    <dgm:cxn modelId="{00D1F4C2-062B-4A40-8BF9-05238D90B2FC}" type="presOf" srcId="{10CBEF15-CBB7-4421-8F5A-8C8B026FE994}" destId="{7F337DF8-B0D9-4E02-B6F4-CEC38D0958FD}" srcOrd="1" destOrd="0" presId="urn:microsoft.com/office/officeart/2016/7/layout/RepeatingBendingProcessNew"/>
    <dgm:cxn modelId="{D74379F6-6A3B-4C3F-B8CB-2BF7021963A6}" type="presOf" srcId="{6829F9A9-107A-444F-8592-26B0B351BF48}" destId="{68269988-3A32-485D-83FA-2D5BA6363C78}" srcOrd="0" destOrd="0" presId="urn:microsoft.com/office/officeart/2016/7/layout/RepeatingBendingProcessNew"/>
    <dgm:cxn modelId="{0611F5EF-ACB5-48AF-A1F4-F407E2DB07BE}" type="presParOf" srcId="{68269988-3A32-485D-83FA-2D5BA6363C78}" destId="{3B515EAF-0227-4E06-8C1B-0EBA4C996777}" srcOrd="0" destOrd="0" presId="urn:microsoft.com/office/officeart/2016/7/layout/RepeatingBendingProcessNew"/>
    <dgm:cxn modelId="{5DB6670D-62AF-4689-B70B-673D83708649}" type="presParOf" srcId="{68269988-3A32-485D-83FA-2D5BA6363C78}" destId="{FC868217-E770-4367-9090-B88CF85EC3B3}" srcOrd="1" destOrd="0" presId="urn:microsoft.com/office/officeart/2016/7/layout/RepeatingBendingProcessNew"/>
    <dgm:cxn modelId="{B3DF0D1F-5377-4D6F-ADF1-7883838D2237}" type="presParOf" srcId="{FC868217-E770-4367-9090-B88CF85EC3B3}" destId="{7F337DF8-B0D9-4E02-B6F4-CEC38D0958FD}" srcOrd="0" destOrd="0" presId="urn:microsoft.com/office/officeart/2016/7/layout/RepeatingBendingProcessNew"/>
    <dgm:cxn modelId="{01518C81-D015-4E53-8EDE-A556A351C99B}" type="presParOf" srcId="{68269988-3A32-485D-83FA-2D5BA6363C78}" destId="{76BDAA83-6343-4E0E-9A3D-D16634BDB148}" srcOrd="2" destOrd="0" presId="urn:microsoft.com/office/officeart/2016/7/layout/RepeatingBendingProcessNew"/>
    <dgm:cxn modelId="{F61BEE6D-2C17-4E3E-BCA4-2CEB1BAD2996}" type="presParOf" srcId="{68269988-3A32-485D-83FA-2D5BA6363C78}" destId="{66173810-CA4B-4923-87DB-4EA1873C3623}" srcOrd="3" destOrd="0" presId="urn:microsoft.com/office/officeart/2016/7/layout/RepeatingBendingProcessNew"/>
    <dgm:cxn modelId="{C03FA398-9AE7-42DD-8BB0-1D7CB76A8CB9}" type="presParOf" srcId="{66173810-CA4B-4923-87DB-4EA1873C3623}" destId="{CBF37F66-18D8-4B5F-9FCE-A91BC5DD6F73}" srcOrd="0" destOrd="0" presId="urn:microsoft.com/office/officeart/2016/7/layout/RepeatingBendingProcessNew"/>
    <dgm:cxn modelId="{EB44AE5A-0E93-4983-B28F-7025AC93A0D8}" type="presParOf" srcId="{68269988-3A32-485D-83FA-2D5BA6363C78}" destId="{CD1952ED-0EC8-4D88-B9B7-57A6C4BC593F}" srcOrd="4" destOrd="0" presId="urn:microsoft.com/office/officeart/2016/7/layout/RepeatingBendingProcessNew"/>
    <dgm:cxn modelId="{2F2B5676-0160-4A01-8DC6-A020E144F4B7}" type="presParOf" srcId="{68269988-3A32-485D-83FA-2D5BA6363C78}" destId="{C2B1D781-BF89-4166-8FAF-C4E1FF2A1BCE}" srcOrd="5" destOrd="0" presId="urn:microsoft.com/office/officeart/2016/7/layout/RepeatingBendingProcessNew"/>
    <dgm:cxn modelId="{5451FAFA-D0F2-4D9B-82CE-F258CB198E38}" type="presParOf" srcId="{C2B1D781-BF89-4166-8FAF-C4E1FF2A1BCE}" destId="{A96E2317-5B94-4F8A-AAE8-C8A447F76ABD}" srcOrd="0" destOrd="0" presId="urn:microsoft.com/office/officeart/2016/7/layout/RepeatingBendingProcessNew"/>
    <dgm:cxn modelId="{E52B07C3-3F47-4073-B8FA-14102EA14736}" type="presParOf" srcId="{68269988-3A32-485D-83FA-2D5BA6363C78}" destId="{1993B8EA-6870-4BC3-9D0B-25E01FB0C162}" srcOrd="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7E69237-7674-4D25-96E2-E38B08DD8E2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7852CE57-57B6-41CE-98CF-56B49B737D58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103 Indiana school districts have NO school librarians: 35% of all school districts  (103/291)</a:t>
          </a:r>
        </a:p>
      </dgm:t>
    </dgm:pt>
    <dgm:pt modelId="{756CA975-44D7-450B-AF59-34F26D1A98CE}" type="parTrans" cxnId="{D9BD6D0E-29DC-404B-BCFA-49F719C36234}">
      <dgm:prSet/>
      <dgm:spPr/>
      <dgm:t>
        <a:bodyPr/>
        <a:lstStyle/>
        <a:p>
          <a:endParaRPr lang="en-US"/>
        </a:p>
      </dgm:t>
    </dgm:pt>
    <dgm:pt modelId="{57FF7991-765D-4931-9F34-AE45216A1E54}" type="sibTrans" cxnId="{D9BD6D0E-29DC-404B-BCFA-49F719C36234}">
      <dgm:prSet/>
      <dgm:spPr/>
      <dgm:t>
        <a:bodyPr/>
        <a:lstStyle/>
        <a:p>
          <a:endParaRPr lang="en-US"/>
        </a:p>
      </dgm:t>
    </dgm:pt>
    <dgm:pt modelId="{270F92F9-20C8-4939-B92A-2EF10A957A86}">
      <dgm:prSet/>
      <dgm:spPr>
        <a:solidFill>
          <a:srgbClr val="C00000"/>
        </a:solidFill>
      </dgm:spPr>
      <dgm:t>
        <a:bodyPr/>
        <a:lstStyle/>
        <a:p>
          <a:r>
            <a:rPr lang="en-US" dirty="0">
              <a:latin typeface="Arial Black" panose="020B0A04020102020204" pitchFamily="34" charset="0"/>
            </a:rPr>
            <a:t>Number of FTE Librarians fell from 692 in 2015-16 to 458 in 20-21:  34% fewer in 6 years  </a:t>
          </a:r>
        </a:p>
      </dgm:t>
    </dgm:pt>
    <dgm:pt modelId="{19F97B83-DB90-43F6-8FB7-E89C343C7338}" type="parTrans" cxnId="{92E3221F-6CC5-463F-A5DD-BC16087E031B}">
      <dgm:prSet/>
      <dgm:spPr/>
      <dgm:t>
        <a:bodyPr/>
        <a:lstStyle/>
        <a:p>
          <a:endParaRPr lang="en-US"/>
        </a:p>
      </dgm:t>
    </dgm:pt>
    <dgm:pt modelId="{D549944B-0233-498D-8156-9992F3F5BCCE}" type="sibTrans" cxnId="{92E3221F-6CC5-463F-A5DD-BC16087E031B}">
      <dgm:prSet/>
      <dgm:spPr/>
      <dgm:t>
        <a:bodyPr/>
        <a:lstStyle/>
        <a:p>
          <a:endParaRPr lang="en-US"/>
        </a:p>
      </dgm:t>
    </dgm:pt>
    <dgm:pt modelId="{B40D6F6C-ECCC-453B-9B13-E7454C7C0C09}" type="pres">
      <dgm:prSet presAssocID="{D7E69237-7674-4D25-96E2-E38B08DD8E2C}" presName="root" presStyleCnt="0">
        <dgm:presLayoutVars>
          <dgm:dir/>
          <dgm:resizeHandles val="exact"/>
        </dgm:presLayoutVars>
      </dgm:prSet>
      <dgm:spPr/>
    </dgm:pt>
    <dgm:pt modelId="{1A0CB90B-F6E4-4239-BE40-F358927DE631}" type="pres">
      <dgm:prSet presAssocID="{7852CE57-57B6-41CE-98CF-56B49B737D58}" presName="compNode" presStyleCnt="0"/>
      <dgm:spPr/>
    </dgm:pt>
    <dgm:pt modelId="{30F7C40B-E5A1-44A9-AF15-D82472D87D79}" type="pres">
      <dgm:prSet presAssocID="{7852CE57-57B6-41CE-98CF-56B49B737D58}" presName="bgRect" presStyleLbl="bgShp" presStyleIdx="0" presStyleCnt="2"/>
      <dgm:spPr/>
    </dgm:pt>
    <dgm:pt modelId="{40153A5C-C367-418F-AB9A-35019E55327B}" type="pres">
      <dgm:prSet presAssocID="{7852CE57-57B6-41CE-98CF-56B49B737D5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23EE2515-4137-4FAB-B522-B518D612040F}" type="pres">
      <dgm:prSet presAssocID="{7852CE57-57B6-41CE-98CF-56B49B737D58}" presName="spaceRect" presStyleCnt="0"/>
      <dgm:spPr/>
    </dgm:pt>
    <dgm:pt modelId="{7249FCA1-5D77-4DA2-8F1D-FA1996D60E06}" type="pres">
      <dgm:prSet presAssocID="{7852CE57-57B6-41CE-98CF-56B49B737D58}" presName="parTx" presStyleLbl="revTx" presStyleIdx="0" presStyleCnt="2">
        <dgm:presLayoutVars>
          <dgm:chMax val="0"/>
          <dgm:chPref val="0"/>
        </dgm:presLayoutVars>
      </dgm:prSet>
      <dgm:spPr/>
    </dgm:pt>
    <dgm:pt modelId="{E61EB327-A232-4F62-8701-ED20F236ED71}" type="pres">
      <dgm:prSet presAssocID="{57FF7991-765D-4931-9F34-AE45216A1E54}" presName="sibTrans" presStyleCnt="0"/>
      <dgm:spPr/>
    </dgm:pt>
    <dgm:pt modelId="{DA9CF3D6-DF95-4DC6-B72D-A7769C9B468B}" type="pres">
      <dgm:prSet presAssocID="{270F92F9-20C8-4939-B92A-2EF10A957A86}" presName="compNode" presStyleCnt="0"/>
      <dgm:spPr/>
    </dgm:pt>
    <dgm:pt modelId="{792E287F-9EF9-4954-B691-7A8F7D84EC2F}" type="pres">
      <dgm:prSet presAssocID="{270F92F9-20C8-4939-B92A-2EF10A957A86}" presName="bgRect" presStyleLbl="bgShp" presStyleIdx="1" presStyleCnt="2"/>
      <dgm:spPr/>
    </dgm:pt>
    <dgm:pt modelId="{06101E4A-6BE5-4D30-B58D-59DABED948C0}" type="pres">
      <dgm:prSet presAssocID="{270F92F9-20C8-4939-B92A-2EF10A957A86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 on Shelf"/>
        </a:ext>
      </dgm:extLst>
    </dgm:pt>
    <dgm:pt modelId="{1FB235B5-6690-4457-98DE-A894D8146F99}" type="pres">
      <dgm:prSet presAssocID="{270F92F9-20C8-4939-B92A-2EF10A957A86}" presName="spaceRect" presStyleCnt="0"/>
      <dgm:spPr/>
    </dgm:pt>
    <dgm:pt modelId="{655193C9-96DD-4ACE-B673-A7C33E030C49}" type="pres">
      <dgm:prSet presAssocID="{270F92F9-20C8-4939-B92A-2EF10A957A86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D9BD6D0E-29DC-404B-BCFA-49F719C36234}" srcId="{D7E69237-7674-4D25-96E2-E38B08DD8E2C}" destId="{7852CE57-57B6-41CE-98CF-56B49B737D58}" srcOrd="0" destOrd="0" parTransId="{756CA975-44D7-450B-AF59-34F26D1A98CE}" sibTransId="{57FF7991-765D-4931-9F34-AE45216A1E54}"/>
    <dgm:cxn modelId="{DCDF001D-2002-4DA1-A0EB-7DC3392112F9}" type="presOf" srcId="{7852CE57-57B6-41CE-98CF-56B49B737D58}" destId="{7249FCA1-5D77-4DA2-8F1D-FA1996D60E06}" srcOrd="0" destOrd="0" presId="urn:microsoft.com/office/officeart/2018/2/layout/IconVerticalSolidList"/>
    <dgm:cxn modelId="{92E3221F-6CC5-463F-A5DD-BC16087E031B}" srcId="{D7E69237-7674-4D25-96E2-E38B08DD8E2C}" destId="{270F92F9-20C8-4939-B92A-2EF10A957A86}" srcOrd="1" destOrd="0" parTransId="{19F97B83-DB90-43F6-8FB7-E89C343C7338}" sibTransId="{D549944B-0233-498D-8156-9992F3F5BCCE}"/>
    <dgm:cxn modelId="{3D34CB6D-9FA3-4E80-AED6-66E02B2CDABC}" type="presOf" srcId="{D7E69237-7674-4D25-96E2-E38B08DD8E2C}" destId="{B40D6F6C-ECCC-453B-9B13-E7454C7C0C09}" srcOrd="0" destOrd="0" presId="urn:microsoft.com/office/officeart/2018/2/layout/IconVerticalSolidList"/>
    <dgm:cxn modelId="{A9C9B1DD-7923-4A03-ACA3-926E8174481A}" type="presOf" srcId="{270F92F9-20C8-4939-B92A-2EF10A957A86}" destId="{655193C9-96DD-4ACE-B673-A7C33E030C49}" srcOrd="0" destOrd="0" presId="urn:microsoft.com/office/officeart/2018/2/layout/IconVerticalSolidList"/>
    <dgm:cxn modelId="{9E1A1C96-B225-491F-8E26-541A58784814}" type="presParOf" srcId="{B40D6F6C-ECCC-453B-9B13-E7454C7C0C09}" destId="{1A0CB90B-F6E4-4239-BE40-F358927DE631}" srcOrd="0" destOrd="0" presId="urn:microsoft.com/office/officeart/2018/2/layout/IconVerticalSolidList"/>
    <dgm:cxn modelId="{3AC41969-471A-4082-9BBF-037A1A890A8B}" type="presParOf" srcId="{1A0CB90B-F6E4-4239-BE40-F358927DE631}" destId="{30F7C40B-E5A1-44A9-AF15-D82472D87D79}" srcOrd="0" destOrd="0" presId="urn:microsoft.com/office/officeart/2018/2/layout/IconVerticalSolidList"/>
    <dgm:cxn modelId="{197EB705-F613-4901-81C0-E7C4813782A1}" type="presParOf" srcId="{1A0CB90B-F6E4-4239-BE40-F358927DE631}" destId="{40153A5C-C367-418F-AB9A-35019E55327B}" srcOrd="1" destOrd="0" presId="urn:microsoft.com/office/officeart/2018/2/layout/IconVerticalSolidList"/>
    <dgm:cxn modelId="{4288812D-17BF-403F-AF21-771AC626D115}" type="presParOf" srcId="{1A0CB90B-F6E4-4239-BE40-F358927DE631}" destId="{23EE2515-4137-4FAB-B522-B518D612040F}" srcOrd="2" destOrd="0" presId="urn:microsoft.com/office/officeart/2018/2/layout/IconVerticalSolidList"/>
    <dgm:cxn modelId="{7FF38DA5-FA9F-4F23-8306-6189E19CE07E}" type="presParOf" srcId="{1A0CB90B-F6E4-4239-BE40-F358927DE631}" destId="{7249FCA1-5D77-4DA2-8F1D-FA1996D60E06}" srcOrd="3" destOrd="0" presId="urn:microsoft.com/office/officeart/2018/2/layout/IconVerticalSolidList"/>
    <dgm:cxn modelId="{EB6CF729-B255-496F-86A5-90FB007E8794}" type="presParOf" srcId="{B40D6F6C-ECCC-453B-9B13-E7454C7C0C09}" destId="{E61EB327-A232-4F62-8701-ED20F236ED71}" srcOrd="1" destOrd="0" presId="urn:microsoft.com/office/officeart/2018/2/layout/IconVerticalSolidList"/>
    <dgm:cxn modelId="{01270326-7BCB-4F47-AC75-EF264D08580D}" type="presParOf" srcId="{B40D6F6C-ECCC-453B-9B13-E7454C7C0C09}" destId="{DA9CF3D6-DF95-4DC6-B72D-A7769C9B468B}" srcOrd="2" destOrd="0" presId="urn:microsoft.com/office/officeart/2018/2/layout/IconVerticalSolidList"/>
    <dgm:cxn modelId="{7A26A93C-F115-4CA2-9B9E-0A32D9A5FE56}" type="presParOf" srcId="{DA9CF3D6-DF95-4DC6-B72D-A7769C9B468B}" destId="{792E287F-9EF9-4954-B691-7A8F7D84EC2F}" srcOrd="0" destOrd="0" presId="urn:microsoft.com/office/officeart/2018/2/layout/IconVerticalSolidList"/>
    <dgm:cxn modelId="{8D892783-228E-4C7D-B7EA-46367D033FFF}" type="presParOf" srcId="{DA9CF3D6-DF95-4DC6-B72D-A7769C9B468B}" destId="{06101E4A-6BE5-4D30-B58D-59DABED948C0}" srcOrd="1" destOrd="0" presId="urn:microsoft.com/office/officeart/2018/2/layout/IconVerticalSolidList"/>
    <dgm:cxn modelId="{6EB43E60-322F-4E14-AE8E-34597D8A3208}" type="presParOf" srcId="{DA9CF3D6-DF95-4DC6-B72D-A7769C9B468B}" destId="{1FB235B5-6690-4457-98DE-A894D8146F99}" srcOrd="2" destOrd="0" presId="urn:microsoft.com/office/officeart/2018/2/layout/IconVerticalSolidList"/>
    <dgm:cxn modelId="{D146072C-DA2E-4097-AE6A-AAF41328E8FC}" type="presParOf" srcId="{DA9CF3D6-DF95-4DC6-B72D-A7769C9B468B}" destId="{655193C9-96DD-4ACE-B673-A7C33E030C4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205BB86-517B-4090-935A-9E5054F63550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3BE05E-C3B7-417F-89E5-E2B8F4F0FAF2}">
      <dgm:prSet/>
      <dgm:spPr/>
      <dgm:t>
        <a:bodyPr/>
        <a:lstStyle/>
        <a:p>
          <a:r>
            <a:rPr lang="en-US" dirty="0">
              <a:solidFill>
                <a:srgbClr val="0066CC"/>
              </a:solidFill>
              <a:latin typeface="Arial Black" panose="020B0A04020102020204" pitchFamily="34" charset="0"/>
            </a:rPr>
            <a:t>Number of students per librarian has risen 751 students in 6 years: 015-16: 1,512    2020-21: 2,263</a:t>
          </a:r>
        </a:p>
      </dgm:t>
    </dgm:pt>
    <dgm:pt modelId="{3FFA94FD-ACBF-4AD2-9DB6-D13784A75FF6}" type="parTrans" cxnId="{40332372-087F-49C0-A898-2D15EE2FC361}">
      <dgm:prSet/>
      <dgm:spPr/>
      <dgm:t>
        <a:bodyPr/>
        <a:lstStyle/>
        <a:p>
          <a:endParaRPr lang="en-US"/>
        </a:p>
      </dgm:t>
    </dgm:pt>
    <dgm:pt modelId="{42E0ED69-2438-44D0-B623-1F4A4F5ED4DD}" type="sibTrans" cxnId="{40332372-087F-49C0-A898-2D15EE2FC361}">
      <dgm:prSet/>
      <dgm:spPr/>
      <dgm:t>
        <a:bodyPr/>
        <a:lstStyle/>
        <a:p>
          <a:endParaRPr lang="en-US"/>
        </a:p>
      </dgm:t>
    </dgm:pt>
    <dgm:pt modelId="{C68FE0A1-0A45-414F-A3E5-0C8492D2D722}">
      <dgm:prSet/>
      <dgm:spPr/>
      <dgm:t>
        <a:bodyPr/>
        <a:lstStyle/>
        <a:p>
          <a:r>
            <a:rPr lang="en-US" dirty="0">
              <a:solidFill>
                <a:srgbClr val="0066CC"/>
              </a:solidFill>
              <a:latin typeface="Arial Black" panose="020B0A04020102020204" pitchFamily="34" charset="0"/>
            </a:rPr>
            <a:t>Almost half of NO-librarian districts have libraries run by support staff.  </a:t>
          </a:r>
        </a:p>
      </dgm:t>
    </dgm:pt>
    <dgm:pt modelId="{3D890C23-F516-434E-90D2-211CDAA1999E}" type="parTrans" cxnId="{6151E171-DEC6-454A-811F-79175B6D0CE2}">
      <dgm:prSet/>
      <dgm:spPr/>
      <dgm:t>
        <a:bodyPr/>
        <a:lstStyle/>
        <a:p>
          <a:endParaRPr lang="en-US"/>
        </a:p>
      </dgm:t>
    </dgm:pt>
    <dgm:pt modelId="{B0B8555F-83DC-4A1C-9D2E-5710AFE13D07}" type="sibTrans" cxnId="{6151E171-DEC6-454A-811F-79175B6D0CE2}">
      <dgm:prSet/>
      <dgm:spPr/>
      <dgm:t>
        <a:bodyPr/>
        <a:lstStyle/>
        <a:p>
          <a:endParaRPr lang="en-US"/>
        </a:p>
      </dgm:t>
    </dgm:pt>
    <dgm:pt modelId="{CF7C1EB1-BC63-4D17-8DEA-7D198AA35DE1}">
      <dgm:prSet/>
      <dgm:spPr/>
      <dgm:t>
        <a:bodyPr/>
        <a:lstStyle/>
        <a:p>
          <a:r>
            <a:rPr lang="en-US" dirty="0">
              <a:solidFill>
                <a:srgbClr val="0066CC"/>
              </a:solidFill>
              <a:latin typeface="Arial Black" panose="020B0A04020102020204" pitchFamily="34" charset="0"/>
            </a:rPr>
            <a:t>In 2020-21, there were 517 Librarians and 1,107 Library Support staff</a:t>
          </a:r>
        </a:p>
      </dgm:t>
    </dgm:pt>
    <dgm:pt modelId="{5B3C789B-9424-4A5F-AEB8-AD8311F59516}" type="parTrans" cxnId="{A2A7B3AE-2AD5-4AFC-9A86-D213B5EBCA7E}">
      <dgm:prSet/>
      <dgm:spPr/>
      <dgm:t>
        <a:bodyPr/>
        <a:lstStyle/>
        <a:p>
          <a:endParaRPr lang="en-US"/>
        </a:p>
      </dgm:t>
    </dgm:pt>
    <dgm:pt modelId="{5DABD7EA-2565-48A1-9102-C8054FE7C3BA}" type="sibTrans" cxnId="{A2A7B3AE-2AD5-4AFC-9A86-D213B5EBCA7E}">
      <dgm:prSet/>
      <dgm:spPr/>
      <dgm:t>
        <a:bodyPr/>
        <a:lstStyle/>
        <a:p>
          <a:endParaRPr lang="en-US"/>
        </a:p>
      </dgm:t>
    </dgm:pt>
    <dgm:pt modelId="{2DC2A417-1E1F-4709-A5E8-90D0A3478B25}" type="pres">
      <dgm:prSet presAssocID="{A205BB86-517B-4090-935A-9E5054F6355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E785AE4-86F8-4654-893D-438DFBC17EEA}" type="pres">
      <dgm:prSet presAssocID="{293BE05E-C3B7-417F-89E5-E2B8F4F0FAF2}" presName="hierRoot1" presStyleCnt="0"/>
      <dgm:spPr/>
    </dgm:pt>
    <dgm:pt modelId="{CE0D66F6-59A1-4B31-B7DF-9D14C9D7DC6E}" type="pres">
      <dgm:prSet presAssocID="{293BE05E-C3B7-417F-89E5-E2B8F4F0FAF2}" presName="composite" presStyleCnt="0"/>
      <dgm:spPr/>
    </dgm:pt>
    <dgm:pt modelId="{4A5E1443-AD96-417A-8687-197169159BA9}" type="pres">
      <dgm:prSet presAssocID="{293BE05E-C3B7-417F-89E5-E2B8F4F0FAF2}" presName="background" presStyleLbl="node0" presStyleIdx="0" presStyleCnt="1"/>
      <dgm:spPr>
        <a:solidFill>
          <a:srgbClr val="C00000"/>
        </a:solidFill>
      </dgm:spPr>
    </dgm:pt>
    <dgm:pt modelId="{3093F3ED-FB37-4447-84CE-50AE18B9909F}" type="pres">
      <dgm:prSet presAssocID="{293BE05E-C3B7-417F-89E5-E2B8F4F0FAF2}" presName="text" presStyleLbl="fgAcc0" presStyleIdx="0" presStyleCnt="1">
        <dgm:presLayoutVars>
          <dgm:chPref val="3"/>
        </dgm:presLayoutVars>
      </dgm:prSet>
      <dgm:spPr/>
    </dgm:pt>
    <dgm:pt modelId="{228DE440-3339-45CD-9753-B99EBAF4022E}" type="pres">
      <dgm:prSet presAssocID="{293BE05E-C3B7-417F-89E5-E2B8F4F0FAF2}" presName="hierChild2" presStyleCnt="0"/>
      <dgm:spPr/>
    </dgm:pt>
    <dgm:pt modelId="{CED2C805-F166-4F5C-9AEC-F979FDAF6387}" type="pres">
      <dgm:prSet presAssocID="{3D890C23-F516-434E-90D2-211CDAA1999E}" presName="Name10" presStyleLbl="parChTrans1D2" presStyleIdx="0" presStyleCnt="2"/>
      <dgm:spPr/>
    </dgm:pt>
    <dgm:pt modelId="{D054F0D4-B842-450D-AF79-664C63FD1A67}" type="pres">
      <dgm:prSet presAssocID="{C68FE0A1-0A45-414F-A3E5-0C8492D2D722}" presName="hierRoot2" presStyleCnt="0"/>
      <dgm:spPr/>
    </dgm:pt>
    <dgm:pt modelId="{FF189965-1A1A-47DB-9752-71EC6147556A}" type="pres">
      <dgm:prSet presAssocID="{C68FE0A1-0A45-414F-A3E5-0C8492D2D722}" presName="composite2" presStyleCnt="0"/>
      <dgm:spPr/>
    </dgm:pt>
    <dgm:pt modelId="{AFC4502D-A5AD-407B-89CC-DB9AAB0136B6}" type="pres">
      <dgm:prSet presAssocID="{C68FE0A1-0A45-414F-A3E5-0C8492D2D722}" presName="background2" presStyleLbl="node2" presStyleIdx="0" presStyleCnt="2"/>
      <dgm:spPr>
        <a:solidFill>
          <a:srgbClr val="C00000"/>
        </a:solidFill>
      </dgm:spPr>
    </dgm:pt>
    <dgm:pt modelId="{D8CDFCEF-3E93-4CE4-A81C-415C4A9CD512}" type="pres">
      <dgm:prSet presAssocID="{C68FE0A1-0A45-414F-A3E5-0C8492D2D722}" presName="text2" presStyleLbl="fgAcc2" presStyleIdx="0" presStyleCnt="2">
        <dgm:presLayoutVars>
          <dgm:chPref val="3"/>
        </dgm:presLayoutVars>
      </dgm:prSet>
      <dgm:spPr/>
    </dgm:pt>
    <dgm:pt modelId="{B34013F8-6E89-45A0-AA8B-A7470AAD49F8}" type="pres">
      <dgm:prSet presAssocID="{C68FE0A1-0A45-414F-A3E5-0C8492D2D722}" presName="hierChild3" presStyleCnt="0"/>
      <dgm:spPr/>
    </dgm:pt>
    <dgm:pt modelId="{67C2FEE7-24EC-46A9-82F6-F756BE561737}" type="pres">
      <dgm:prSet presAssocID="{5B3C789B-9424-4A5F-AEB8-AD8311F59516}" presName="Name10" presStyleLbl="parChTrans1D2" presStyleIdx="1" presStyleCnt="2"/>
      <dgm:spPr/>
    </dgm:pt>
    <dgm:pt modelId="{06FB8E90-44B4-43ED-9E91-C3A69C18C721}" type="pres">
      <dgm:prSet presAssocID="{CF7C1EB1-BC63-4D17-8DEA-7D198AA35DE1}" presName="hierRoot2" presStyleCnt="0"/>
      <dgm:spPr/>
    </dgm:pt>
    <dgm:pt modelId="{8A5A1C23-C9D6-4F69-80C0-BF3C70375288}" type="pres">
      <dgm:prSet presAssocID="{CF7C1EB1-BC63-4D17-8DEA-7D198AA35DE1}" presName="composite2" presStyleCnt="0"/>
      <dgm:spPr/>
    </dgm:pt>
    <dgm:pt modelId="{3F789330-008C-4941-90BF-92DBE4EAFA15}" type="pres">
      <dgm:prSet presAssocID="{CF7C1EB1-BC63-4D17-8DEA-7D198AA35DE1}" presName="background2" presStyleLbl="node2" presStyleIdx="1" presStyleCnt="2"/>
      <dgm:spPr>
        <a:solidFill>
          <a:srgbClr val="C00000"/>
        </a:solidFill>
      </dgm:spPr>
    </dgm:pt>
    <dgm:pt modelId="{63849D22-B886-4194-86CC-0225A0AFD0BA}" type="pres">
      <dgm:prSet presAssocID="{CF7C1EB1-BC63-4D17-8DEA-7D198AA35DE1}" presName="text2" presStyleLbl="fgAcc2" presStyleIdx="1" presStyleCnt="2">
        <dgm:presLayoutVars>
          <dgm:chPref val="3"/>
        </dgm:presLayoutVars>
      </dgm:prSet>
      <dgm:spPr/>
    </dgm:pt>
    <dgm:pt modelId="{3F776A63-EE1D-40F9-B910-FF4E89C67071}" type="pres">
      <dgm:prSet presAssocID="{CF7C1EB1-BC63-4D17-8DEA-7D198AA35DE1}" presName="hierChild3" presStyleCnt="0"/>
      <dgm:spPr/>
    </dgm:pt>
  </dgm:ptLst>
  <dgm:cxnLst>
    <dgm:cxn modelId="{0C02A713-8478-4DF9-B37E-AF830045B5F7}" type="presOf" srcId="{A205BB86-517B-4090-935A-9E5054F63550}" destId="{2DC2A417-1E1F-4709-A5E8-90D0A3478B25}" srcOrd="0" destOrd="0" presId="urn:microsoft.com/office/officeart/2005/8/layout/hierarchy1"/>
    <dgm:cxn modelId="{642EF545-F3AD-4603-846B-F4B1A2D95E7C}" type="presOf" srcId="{CF7C1EB1-BC63-4D17-8DEA-7D198AA35DE1}" destId="{63849D22-B886-4194-86CC-0225A0AFD0BA}" srcOrd="0" destOrd="0" presId="urn:microsoft.com/office/officeart/2005/8/layout/hierarchy1"/>
    <dgm:cxn modelId="{6151E171-DEC6-454A-811F-79175B6D0CE2}" srcId="{293BE05E-C3B7-417F-89E5-E2B8F4F0FAF2}" destId="{C68FE0A1-0A45-414F-A3E5-0C8492D2D722}" srcOrd="0" destOrd="0" parTransId="{3D890C23-F516-434E-90D2-211CDAA1999E}" sibTransId="{B0B8555F-83DC-4A1C-9D2E-5710AFE13D07}"/>
    <dgm:cxn modelId="{40332372-087F-49C0-A898-2D15EE2FC361}" srcId="{A205BB86-517B-4090-935A-9E5054F63550}" destId="{293BE05E-C3B7-417F-89E5-E2B8F4F0FAF2}" srcOrd="0" destOrd="0" parTransId="{3FFA94FD-ACBF-4AD2-9DB6-D13784A75FF6}" sibTransId="{42E0ED69-2438-44D0-B623-1F4A4F5ED4DD}"/>
    <dgm:cxn modelId="{850620AC-FEA6-4772-A95E-AAB3648AA7B3}" type="presOf" srcId="{C68FE0A1-0A45-414F-A3E5-0C8492D2D722}" destId="{D8CDFCEF-3E93-4CE4-A81C-415C4A9CD512}" srcOrd="0" destOrd="0" presId="urn:microsoft.com/office/officeart/2005/8/layout/hierarchy1"/>
    <dgm:cxn modelId="{A2A7B3AE-2AD5-4AFC-9A86-D213B5EBCA7E}" srcId="{293BE05E-C3B7-417F-89E5-E2B8F4F0FAF2}" destId="{CF7C1EB1-BC63-4D17-8DEA-7D198AA35DE1}" srcOrd="1" destOrd="0" parTransId="{5B3C789B-9424-4A5F-AEB8-AD8311F59516}" sibTransId="{5DABD7EA-2565-48A1-9102-C8054FE7C3BA}"/>
    <dgm:cxn modelId="{DFC604B1-9ED4-4716-93B8-2E5BDEE946B2}" type="presOf" srcId="{5B3C789B-9424-4A5F-AEB8-AD8311F59516}" destId="{67C2FEE7-24EC-46A9-82F6-F756BE561737}" srcOrd="0" destOrd="0" presId="urn:microsoft.com/office/officeart/2005/8/layout/hierarchy1"/>
    <dgm:cxn modelId="{BB5A51D4-F728-440F-8411-0A9A1B437CE4}" type="presOf" srcId="{3D890C23-F516-434E-90D2-211CDAA1999E}" destId="{CED2C805-F166-4F5C-9AEC-F979FDAF6387}" srcOrd="0" destOrd="0" presId="urn:microsoft.com/office/officeart/2005/8/layout/hierarchy1"/>
    <dgm:cxn modelId="{AB9FBCFE-F386-4F66-8E45-FA7FD7E8C727}" type="presOf" srcId="{293BE05E-C3B7-417F-89E5-E2B8F4F0FAF2}" destId="{3093F3ED-FB37-4447-84CE-50AE18B9909F}" srcOrd="0" destOrd="0" presId="urn:microsoft.com/office/officeart/2005/8/layout/hierarchy1"/>
    <dgm:cxn modelId="{1AAC85C6-6A3C-4E2E-96FC-CB0F410395F0}" type="presParOf" srcId="{2DC2A417-1E1F-4709-A5E8-90D0A3478B25}" destId="{8E785AE4-86F8-4654-893D-438DFBC17EEA}" srcOrd="0" destOrd="0" presId="urn:microsoft.com/office/officeart/2005/8/layout/hierarchy1"/>
    <dgm:cxn modelId="{90E74E09-10A1-4F86-9BAD-AE862B7A580F}" type="presParOf" srcId="{8E785AE4-86F8-4654-893D-438DFBC17EEA}" destId="{CE0D66F6-59A1-4B31-B7DF-9D14C9D7DC6E}" srcOrd="0" destOrd="0" presId="urn:microsoft.com/office/officeart/2005/8/layout/hierarchy1"/>
    <dgm:cxn modelId="{1BD7F6FE-28B6-4DF3-A9A4-DF2E9DF6E150}" type="presParOf" srcId="{CE0D66F6-59A1-4B31-B7DF-9D14C9D7DC6E}" destId="{4A5E1443-AD96-417A-8687-197169159BA9}" srcOrd="0" destOrd="0" presId="urn:microsoft.com/office/officeart/2005/8/layout/hierarchy1"/>
    <dgm:cxn modelId="{1FCE1628-3F6B-4D5D-B249-00BD4FC393B4}" type="presParOf" srcId="{CE0D66F6-59A1-4B31-B7DF-9D14C9D7DC6E}" destId="{3093F3ED-FB37-4447-84CE-50AE18B9909F}" srcOrd="1" destOrd="0" presId="urn:microsoft.com/office/officeart/2005/8/layout/hierarchy1"/>
    <dgm:cxn modelId="{9064BDC9-56C9-4DA8-9D9A-C03609A45EC0}" type="presParOf" srcId="{8E785AE4-86F8-4654-893D-438DFBC17EEA}" destId="{228DE440-3339-45CD-9753-B99EBAF4022E}" srcOrd="1" destOrd="0" presId="urn:microsoft.com/office/officeart/2005/8/layout/hierarchy1"/>
    <dgm:cxn modelId="{86DFEC99-456E-453A-84C5-0F19ABA2646E}" type="presParOf" srcId="{228DE440-3339-45CD-9753-B99EBAF4022E}" destId="{CED2C805-F166-4F5C-9AEC-F979FDAF6387}" srcOrd="0" destOrd="0" presId="urn:microsoft.com/office/officeart/2005/8/layout/hierarchy1"/>
    <dgm:cxn modelId="{53FA300E-63A8-4ED2-81F9-B5668B941269}" type="presParOf" srcId="{228DE440-3339-45CD-9753-B99EBAF4022E}" destId="{D054F0D4-B842-450D-AF79-664C63FD1A67}" srcOrd="1" destOrd="0" presId="urn:microsoft.com/office/officeart/2005/8/layout/hierarchy1"/>
    <dgm:cxn modelId="{51D9916E-F852-4765-A460-BC649BC03C38}" type="presParOf" srcId="{D054F0D4-B842-450D-AF79-664C63FD1A67}" destId="{FF189965-1A1A-47DB-9752-71EC6147556A}" srcOrd="0" destOrd="0" presId="urn:microsoft.com/office/officeart/2005/8/layout/hierarchy1"/>
    <dgm:cxn modelId="{B821EDDA-FB5C-4A97-95DC-0BCE8F85070E}" type="presParOf" srcId="{FF189965-1A1A-47DB-9752-71EC6147556A}" destId="{AFC4502D-A5AD-407B-89CC-DB9AAB0136B6}" srcOrd="0" destOrd="0" presId="urn:microsoft.com/office/officeart/2005/8/layout/hierarchy1"/>
    <dgm:cxn modelId="{EAFB4B7B-B122-4441-B934-DC9930E41779}" type="presParOf" srcId="{FF189965-1A1A-47DB-9752-71EC6147556A}" destId="{D8CDFCEF-3E93-4CE4-A81C-415C4A9CD512}" srcOrd="1" destOrd="0" presId="urn:microsoft.com/office/officeart/2005/8/layout/hierarchy1"/>
    <dgm:cxn modelId="{06221BD4-D668-4D60-9806-5DBBF2106DCE}" type="presParOf" srcId="{D054F0D4-B842-450D-AF79-664C63FD1A67}" destId="{B34013F8-6E89-45A0-AA8B-A7470AAD49F8}" srcOrd="1" destOrd="0" presId="urn:microsoft.com/office/officeart/2005/8/layout/hierarchy1"/>
    <dgm:cxn modelId="{C7FEF707-0F6E-4FB8-9DC3-1BD22F939BFF}" type="presParOf" srcId="{228DE440-3339-45CD-9753-B99EBAF4022E}" destId="{67C2FEE7-24EC-46A9-82F6-F756BE561737}" srcOrd="2" destOrd="0" presId="urn:microsoft.com/office/officeart/2005/8/layout/hierarchy1"/>
    <dgm:cxn modelId="{0A5ECF36-00AF-4C68-B11B-B60E83E0D5B7}" type="presParOf" srcId="{228DE440-3339-45CD-9753-B99EBAF4022E}" destId="{06FB8E90-44B4-43ED-9E91-C3A69C18C721}" srcOrd="3" destOrd="0" presId="urn:microsoft.com/office/officeart/2005/8/layout/hierarchy1"/>
    <dgm:cxn modelId="{7F652863-F9FB-494A-9ECF-EBC89337DEA1}" type="presParOf" srcId="{06FB8E90-44B4-43ED-9E91-C3A69C18C721}" destId="{8A5A1C23-C9D6-4F69-80C0-BF3C70375288}" srcOrd="0" destOrd="0" presId="urn:microsoft.com/office/officeart/2005/8/layout/hierarchy1"/>
    <dgm:cxn modelId="{A0CA999E-9827-458E-8455-5A79E5CCEDF5}" type="presParOf" srcId="{8A5A1C23-C9D6-4F69-80C0-BF3C70375288}" destId="{3F789330-008C-4941-90BF-92DBE4EAFA15}" srcOrd="0" destOrd="0" presId="urn:microsoft.com/office/officeart/2005/8/layout/hierarchy1"/>
    <dgm:cxn modelId="{2B688131-C006-4797-875A-6A510A2DE1AE}" type="presParOf" srcId="{8A5A1C23-C9D6-4F69-80C0-BF3C70375288}" destId="{63849D22-B886-4194-86CC-0225A0AFD0BA}" srcOrd="1" destOrd="0" presId="urn:microsoft.com/office/officeart/2005/8/layout/hierarchy1"/>
    <dgm:cxn modelId="{777C8162-B54E-4E22-9C57-E4EA23A651E5}" type="presParOf" srcId="{06FB8E90-44B4-43ED-9E91-C3A69C18C721}" destId="{3F776A63-EE1D-40F9-B910-FF4E89C6707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14CE7C9-A078-46CB-A439-0A9707CE05A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C1F5896-AEA5-4546-B2D2-909872D83744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pPr>
            <a:defRPr cap="all"/>
          </a:pPr>
          <a:r>
            <a:rPr lang="en-US" dirty="0">
              <a:latin typeface="Arial Black" panose="020B0A04020102020204" pitchFamily="34" charset="0"/>
            </a:rPr>
            <a:t>shortages of teachers and substitute teachers</a:t>
          </a:r>
        </a:p>
        <a:p>
          <a:pPr>
            <a:defRPr cap="all"/>
          </a:pPr>
          <a:r>
            <a:rPr lang="en-US" dirty="0">
              <a:latin typeface="Arial Black" panose="020B0A04020102020204" pitchFamily="34" charset="0"/>
            </a:rPr>
            <a:t>librarians being used as subs and for other tasks</a:t>
          </a:r>
        </a:p>
        <a:p>
          <a:pPr>
            <a:defRPr cap="all"/>
          </a:pPr>
          <a:r>
            <a:rPr lang="en-US" dirty="0">
              <a:latin typeface="Arial Black" panose="020B0A04020102020204" pitchFamily="34" charset="0"/>
            </a:rPr>
            <a:t>Fewer school librarians with school librarian education</a:t>
          </a:r>
        </a:p>
      </dgm:t>
    </dgm:pt>
    <dgm:pt modelId="{04BD8E9D-0FB0-424D-986F-FC4A5BAD922D}" type="parTrans" cxnId="{BD8B1260-3B4A-4441-8790-44F76BE5C78E}">
      <dgm:prSet/>
      <dgm:spPr/>
      <dgm:t>
        <a:bodyPr/>
        <a:lstStyle/>
        <a:p>
          <a:endParaRPr lang="en-US"/>
        </a:p>
      </dgm:t>
    </dgm:pt>
    <dgm:pt modelId="{96733753-0104-44CB-9129-7884177848DE}" type="sibTrans" cxnId="{BD8B1260-3B4A-4441-8790-44F76BE5C78E}">
      <dgm:prSet/>
      <dgm:spPr/>
      <dgm:t>
        <a:bodyPr/>
        <a:lstStyle/>
        <a:p>
          <a:endParaRPr lang="en-US"/>
        </a:p>
      </dgm:t>
    </dgm:pt>
    <dgm:pt modelId="{CB79DC9E-08CE-4B80-B733-D750AB8FDE9D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pPr>
            <a:defRPr cap="all"/>
          </a:pPr>
          <a:r>
            <a:rPr lang="en-US" dirty="0">
              <a:latin typeface="Arial Black" panose="020B0A04020102020204" pitchFamily="34" charset="0"/>
            </a:rPr>
            <a:t>How can we persuade potential school librarians to enter the profession given less professional work conditions and massive challenges to intellectual freedom?</a:t>
          </a:r>
          <a:endParaRPr lang="en-US" dirty="0"/>
        </a:p>
      </dgm:t>
    </dgm:pt>
    <dgm:pt modelId="{4B44C233-8B15-490D-B967-000FB7890228}" type="parTrans" cxnId="{8F86920B-AAA5-440D-B4ED-F7F1394F48C1}">
      <dgm:prSet/>
      <dgm:spPr/>
      <dgm:t>
        <a:bodyPr/>
        <a:lstStyle/>
        <a:p>
          <a:endParaRPr lang="en-US"/>
        </a:p>
      </dgm:t>
    </dgm:pt>
    <dgm:pt modelId="{F4590F79-809E-41C2-9BD3-8033A7696B82}" type="sibTrans" cxnId="{8F86920B-AAA5-440D-B4ED-F7F1394F48C1}">
      <dgm:prSet/>
      <dgm:spPr/>
      <dgm:t>
        <a:bodyPr/>
        <a:lstStyle/>
        <a:p>
          <a:endParaRPr lang="en-US"/>
        </a:p>
      </dgm:t>
    </dgm:pt>
    <dgm:pt modelId="{EDE37862-C91B-4390-BE89-B652BDF88571}" type="pres">
      <dgm:prSet presAssocID="{714CE7C9-A078-46CB-A439-0A9707CE05A2}" presName="linear" presStyleCnt="0">
        <dgm:presLayoutVars>
          <dgm:animLvl val="lvl"/>
          <dgm:resizeHandles val="exact"/>
        </dgm:presLayoutVars>
      </dgm:prSet>
      <dgm:spPr/>
    </dgm:pt>
    <dgm:pt modelId="{BB8EBE51-7F14-4335-89C7-CE9C9BD33A3F}" type="pres">
      <dgm:prSet presAssocID="{8C1F5896-AEA5-4546-B2D2-909872D8374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A0DBE20-256C-403A-B3A7-825823F9DA41}" type="pres">
      <dgm:prSet presAssocID="{96733753-0104-44CB-9129-7884177848DE}" presName="spacer" presStyleCnt="0"/>
      <dgm:spPr/>
    </dgm:pt>
    <dgm:pt modelId="{BD17D374-8D60-4D9C-8076-FEEEF2C350F9}" type="pres">
      <dgm:prSet presAssocID="{CB79DC9E-08CE-4B80-B733-D750AB8FDE9D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8F86920B-AAA5-440D-B4ED-F7F1394F48C1}" srcId="{714CE7C9-A078-46CB-A439-0A9707CE05A2}" destId="{CB79DC9E-08CE-4B80-B733-D750AB8FDE9D}" srcOrd="1" destOrd="0" parTransId="{4B44C233-8B15-490D-B967-000FB7890228}" sibTransId="{F4590F79-809E-41C2-9BD3-8033A7696B82}"/>
    <dgm:cxn modelId="{B320491C-C1A5-4F26-9C2F-59889E41D686}" type="presOf" srcId="{714CE7C9-A078-46CB-A439-0A9707CE05A2}" destId="{EDE37862-C91B-4390-BE89-B652BDF88571}" srcOrd="0" destOrd="0" presId="urn:microsoft.com/office/officeart/2005/8/layout/vList2"/>
    <dgm:cxn modelId="{BD8B1260-3B4A-4441-8790-44F76BE5C78E}" srcId="{714CE7C9-A078-46CB-A439-0A9707CE05A2}" destId="{8C1F5896-AEA5-4546-B2D2-909872D83744}" srcOrd="0" destOrd="0" parTransId="{04BD8E9D-0FB0-424D-986F-FC4A5BAD922D}" sibTransId="{96733753-0104-44CB-9129-7884177848DE}"/>
    <dgm:cxn modelId="{6999C486-73A0-4EC0-BA9B-31A5ED305ACA}" type="presOf" srcId="{8C1F5896-AEA5-4546-B2D2-909872D83744}" destId="{BB8EBE51-7F14-4335-89C7-CE9C9BD33A3F}" srcOrd="0" destOrd="0" presId="urn:microsoft.com/office/officeart/2005/8/layout/vList2"/>
    <dgm:cxn modelId="{7FFC3ECE-8308-4CFE-98AD-5D4FD6A3CA67}" type="presOf" srcId="{CB79DC9E-08CE-4B80-B733-D750AB8FDE9D}" destId="{BD17D374-8D60-4D9C-8076-FEEEF2C350F9}" srcOrd="0" destOrd="0" presId="urn:microsoft.com/office/officeart/2005/8/layout/vList2"/>
    <dgm:cxn modelId="{9A7BF6C1-AF54-4E35-B371-65C5971EA99C}" type="presParOf" srcId="{EDE37862-C91B-4390-BE89-B652BDF88571}" destId="{BB8EBE51-7F14-4335-89C7-CE9C9BD33A3F}" srcOrd="0" destOrd="0" presId="urn:microsoft.com/office/officeart/2005/8/layout/vList2"/>
    <dgm:cxn modelId="{BAC523D9-8550-42D0-A081-2236FF749154}" type="presParOf" srcId="{EDE37862-C91B-4390-BE89-B652BDF88571}" destId="{EA0DBE20-256C-403A-B3A7-825823F9DA41}" srcOrd="1" destOrd="0" presId="urn:microsoft.com/office/officeart/2005/8/layout/vList2"/>
    <dgm:cxn modelId="{2F9FCDF7-FB8B-4C06-9CCC-BC9EEB423570}" type="presParOf" srcId="{EDE37862-C91B-4390-BE89-B652BDF88571}" destId="{BD17D374-8D60-4D9C-8076-FEEEF2C350F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5A85B1-39EE-412A-A011-48FD5DE90332}">
      <dsp:nvSpPr>
        <dsp:cNvPr id="0" name=""/>
        <dsp:cNvSpPr/>
      </dsp:nvSpPr>
      <dsp:spPr>
        <a:xfrm>
          <a:off x="371044" y="-30920"/>
          <a:ext cx="5561639" cy="5561639"/>
        </a:xfrm>
        <a:prstGeom prst="circularArrow">
          <a:avLst>
            <a:gd name="adj1" fmla="val 5544"/>
            <a:gd name="adj2" fmla="val 330680"/>
            <a:gd name="adj3" fmla="val 14660259"/>
            <a:gd name="adj4" fmla="val 16867996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79D1F1-729B-42DC-84EA-68D14A3CABEC}">
      <dsp:nvSpPr>
        <dsp:cNvPr id="0" name=""/>
        <dsp:cNvSpPr/>
      </dsp:nvSpPr>
      <dsp:spPr>
        <a:xfrm>
          <a:off x="2375440" y="20506"/>
          <a:ext cx="1552847" cy="77642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Black" panose="020B0A04020102020204" pitchFamily="34" charset="0"/>
            </a:rPr>
            <a:t>School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Black" panose="020B0A04020102020204" pitchFamily="34" charset="0"/>
            </a:rPr>
            <a:t>Librarian</a:t>
          </a:r>
        </a:p>
      </dsp:txBody>
      <dsp:txXfrm>
        <a:off x="2413342" y="58408"/>
        <a:ext cx="1477043" cy="700619"/>
      </dsp:txXfrm>
    </dsp:sp>
    <dsp:sp modelId="{2A5ECE88-7D64-455A-8F8C-5062022F0267}">
      <dsp:nvSpPr>
        <dsp:cNvPr id="0" name=""/>
        <dsp:cNvSpPr/>
      </dsp:nvSpPr>
      <dsp:spPr>
        <a:xfrm>
          <a:off x="4052486" y="715161"/>
          <a:ext cx="1552847" cy="776423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 Black" panose="020B0A04020102020204" pitchFamily="34" charset="0"/>
            </a:rPr>
            <a:t>Public or Academic Librarian</a:t>
          </a:r>
        </a:p>
      </dsp:txBody>
      <dsp:txXfrm>
        <a:off x="4090388" y="753063"/>
        <a:ext cx="1477043" cy="700619"/>
      </dsp:txXfrm>
    </dsp:sp>
    <dsp:sp modelId="{18A22E08-1038-4885-8081-3DC709DA05EF}">
      <dsp:nvSpPr>
        <dsp:cNvPr id="0" name=""/>
        <dsp:cNvSpPr/>
      </dsp:nvSpPr>
      <dsp:spPr>
        <a:xfrm>
          <a:off x="4747142" y="2392207"/>
          <a:ext cx="1552847" cy="77642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Black" panose="020B0A04020102020204" pitchFamily="34" charset="0"/>
            </a:rPr>
            <a:t>Teacher</a:t>
          </a:r>
        </a:p>
      </dsp:txBody>
      <dsp:txXfrm>
        <a:off x="4785044" y="2430109"/>
        <a:ext cx="1477043" cy="700619"/>
      </dsp:txXfrm>
    </dsp:sp>
    <dsp:sp modelId="{D1BD9BA6-BF60-44E4-A3A3-E4A700B40240}">
      <dsp:nvSpPr>
        <dsp:cNvPr id="0" name=""/>
        <dsp:cNvSpPr/>
      </dsp:nvSpPr>
      <dsp:spPr>
        <a:xfrm>
          <a:off x="3854925" y="4069253"/>
          <a:ext cx="1947969" cy="77642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Black" panose="020B0A04020102020204" pitchFamily="34" charset="0"/>
            </a:rPr>
            <a:t>School Administrator</a:t>
          </a:r>
        </a:p>
      </dsp:txBody>
      <dsp:txXfrm>
        <a:off x="3892827" y="4107155"/>
        <a:ext cx="1872165" cy="700619"/>
      </dsp:txXfrm>
    </dsp:sp>
    <dsp:sp modelId="{8FB9A507-D37D-4833-8007-4355B9B72F86}">
      <dsp:nvSpPr>
        <dsp:cNvPr id="0" name=""/>
        <dsp:cNvSpPr/>
      </dsp:nvSpPr>
      <dsp:spPr>
        <a:xfrm>
          <a:off x="2375440" y="4763908"/>
          <a:ext cx="1552847" cy="77642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Black" panose="020B0A04020102020204" pitchFamily="34" charset="0"/>
            </a:rPr>
            <a:t>Parent</a:t>
          </a:r>
        </a:p>
      </dsp:txBody>
      <dsp:txXfrm>
        <a:off x="2413342" y="4801810"/>
        <a:ext cx="1477043" cy="700619"/>
      </dsp:txXfrm>
    </dsp:sp>
    <dsp:sp modelId="{114678AE-29E6-4F86-9F98-4F0DCEB99345}">
      <dsp:nvSpPr>
        <dsp:cNvPr id="0" name=""/>
        <dsp:cNvSpPr/>
      </dsp:nvSpPr>
      <dsp:spPr>
        <a:xfrm>
          <a:off x="483845" y="4069253"/>
          <a:ext cx="1981945" cy="776423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Black" panose="020B0A04020102020204" pitchFamily="34" charset="0"/>
            </a:rPr>
            <a:t>Community Member</a:t>
          </a:r>
        </a:p>
      </dsp:txBody>
      <dsp:txXfrm>
        <a:off x="521747" y="4107155"/>
        <a:ext cx="1906141" cy="700619"/>
      </dsp:txXfrm>
    </dsp:sp>
    <dsp:sp modelId="{18A7E52C-9F14-4257-B49E-A878A59E6A64}">
      <dsp:nvSpPr>
        <dsp:cNvPr id="0" name=""/>
        <dsp:cNvSpPr/>
      </dsp:nvSpPr>
      <dsp:spPr>
        <a:xfrm>
          <a:off x="81038" y="2387097"/>
          <a:ext cx="1552847" cy="776423"/>
        </a:xfrm>
        <a:prstGeom prst="roundRect">
          <a:avLst/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Black" panose="020B0A04020102020204" pitchFamily="34" charset="0"/>
            </a:rPr>
            <a:t>Stakeholder</a:t>
          </a:r>
        </a:p>
      </dsp:txBody>
      <dsp:txXfrm>
        <a:off x="118940" y="2424999"/>
        <a:ext cx="1477043" cy="700619"/>
      </dsp:txXfrm>
    </dsp:sp>
    <dsp:sp modelId="{83589473-A192-4EFB-A735-BDF52FDA5EF5}">
      <dsp:nvSpPr>
        <dsp:cNvPr id="0" name=""/>
        <dsp:cNvSpPr/>
      </dsp:nvSpPr>
      <dsp:spPr>
        <a:xfrm>
          <a:off x="698394" y="715161"/>
          <a:ext cx="1552847" cy="77642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Black" panose="020B0A04020102020204" pitchFamily="34" charset="0"/>
            </a:rPr>
            <a:t>Decision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Black" panose="020B0A04020102020204" pitchFamily="34" charset="0"/>
            </a:rPr>
            <a:t> Maker</a:t>
          </a:r>
        </a:p>
      </dsp:txBody>
      <dsp:txXfrm>
        <a:off x="736296" y="753063"/>
        <a:ext cx="1477043" cy="70061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57A909-38F4-43E6-B171-481DC74B139A}">
      <dsp:nvSpPr>
        <dsp:cNvPr id="0" name=""/>
        <dsp:cNvSpPr/>
      </dsp:nvSpPr>
      <dsp:spPr>
        <a:xfrm>
          <a:off x="0" y="2125"/>
          <a:ext cx="6734011" cy="43482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latin typeface="Arial Black" panose="020B0A04020102020204" pitchFamily="34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Arial Black" panose="020B0A04020102020204" pitchFamily="34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Arial Black" panose="020B0A04020102020204" pitchFamily="34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 Black" panose="020B0A04020102020204" pitchFamily="34" charset="0"/>
            </a:rPr>
            <a:t>Build support for school libraries at every level: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600" kern="1200" dirty="0">
              <a:latin typeface="Arial Black" panose="020B0A04020102020204" pitchFamily="34" charset="0"/>
            </a:rPr>
            <a:t>Building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600" kern="1200" dirty="0">
              <a:latin typeface="Arial Black" panose="020B0A04020102020204" pitchFamily="34" charset="0"/>
            </a:rPr>
            <a:t>District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600" kern="1200" dirty="0">
              <a:latin typeface="Arial Black" panose="020B0A04020102020204" pitchFamily="34" charset="0"/>
            </a:rPr>
            <a:t>Community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600" kern="1200" dirty="0">
              <a:latin typeface="Arial Black" panose="020B0A04020102020204" pitchFamily="34" charset="0"/>
            </a:rPr>
            <a:t>State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600" kern="1200" dirty="0">
              <a:latin typeface="Arial Black" panose="020B0A04020102020204" pitchFamily="34" charset="0"/>
            </a:rPr>
            <a:t>Federal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>
            <a:latin typeface="Arial Black" panose="020B0A04020102020204" pitchFamily="34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>
            <a:latin typeface="Arial Black" panose="020B0A04020102020204" pitchFamily="34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>
            <a:latin typeface="Arial Black" panose="020B0A04020102020204" pitchFamily="34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>
            <a:latin typeface="Arial Black" panose="020B0A04020102020204" pitchFamily="34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>
            <a:latin typeface="Arial Black" panose="020B0A04020102020204" pitchFamily="34" charset="0"/>
          </a:endParaRPr>
        </a:p>
      </dsp:txBody>
      <dsp:txXfrm>
        <a:off x="212266" y="214391"/>
        <a:ext cx="6309479" cy="39237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073D5B-7ADA-4F8B-AD34-0BE114905A44}">
      <dsp:nvSpPr>
        <dsp:cNvPr id="0" name=""/>
        <dsp:cNvSpPr/>
      </dsp:nvSpPr>
      <dsp:spPr>
        <a:xfrm>
          <a:off x="1411708" y="416980"/>
          <a:ext cx="2675582" cy="2557759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FAF16A-4FD0-49F4-8593-32E9A31A4FF7}">
      <dsp:nvSpPr>
        <dsp:cNvPr id="0" name=""/>
        <dsp:cNvSpPr/>
      </dsp:nvSpPr>
      <dsp:spPr>
        <a:xfrm>
          <a:off x="1336200" y="2951374"/>
          <a:ext cx="2826597" cy="487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r>
            <a:rPr lang="en-US" sz="3200" b="0" kern="12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Deb Kachel</a:t>
          </a:r>
          <a:br>
            <a:rPr lang="en-US" sz="1600" kern="12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</a:br>
          <a:r>
            <a:rPr lang="en-US" sz="2800" b="0" kern="12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SLIDE Project Director</a:t>
          </a:r>
        </a:p>
      </dsp:txBody>
      <dsp:txXfrm>
        <a:off x="1336200" y="2951374"/>
        <a:ext cx="2826597" cy="487484"/>
      </dsp:txXfrm>
    </dsp:sp>
    <dsp:sp modelId="{7D166BBB-55AF-452C-B9A0-94A1EE55FF4F}">
      <dsp:nvSpPr>
        <dsp:cNvPr id="0" name=""/>
        <dsp:cNvSpPr/>
      </dsp:nvSpPr>
      <dsp:spPr>
        <a:xfrm>
          <a:off x="1554886" y="3417023"/>
          <a:ext cx="2389225" cy="603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238F18-07B8-41D8-8BD9-9F8514E8F9C4}">
      <dsp:nvSpPr>
        <dsp:cNvPr id="0" name=""/>
        <dsp:cNvSpPr/>
      </dsp:nvSpPr>
      <dsp:spPr>
        <a:xfrm>
          <a:off x="6048229" y="467320"/>
          <a:ext cx="2559965" cy="2457079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14000" b="-14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6F95BB-E9D9-40E2-AB9F-99D5F69BA82A}">
      <dsp:nvSpPr>
        <dsp:cNvPr id="0" name=""/>
        <dsp:cNvSpPr/>
      </dsp:nvSpPr>
      <dsp:spPr>
        <a:xfrm>
          <a:off x="4580912" y="2951374"/>
          <a:ext cx="5494598" cy="487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r>
            <a:rPr lang="en-US" sz="3200" b="0" kern="12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Keith Curry Lance</a:t>
          </a:r>
          <a:br>
            <a:rPr lang="en-US" sz="2400" kern="12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</a:br>
          <a:r>
            <a:rPr lang="en-US" sz="2800" b="0" kern="12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SLIDE Principal Investigator</a:t>
          </a:r>
        </a:p>
      </dsp:txBody>
      <dsp:txXfrm>
        <a:off x="4580912" y="2951374"/>
        <a:ext cx="5494598" cy="487484"/>
      </dsp:txXfrm>
    </dsp:sp>
    <dsp:sp modelId="{1223E777-77CB-4A9A-BF21-12B513842696}">
      <dsp:nvSpPr>
        <dsp:cNvPr id="0" name=""/>
        <dsp:cNvSpPr/>
      </dsp:nvSpPr>
      <dsp:spPr>
        <a:xfrm>
          <a:off x="6133599" y="3417023"/>
          <a:ext cx="2389225" cy="603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B1ECD9-D84D-40AF-89C3-8C5873E93F41}">
      <dsp:nvSpPr>
        <dsp:cNvPr id="0" name=""/>
        <dsp:cNvSpPr/>
      </dsp:nvSpPr>
      <dsp:spPr>
        <a:xfrm>
          <a:off x="2867519" y="695460"/>
          <a:ext cx="5344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4490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120637" y="738352"/>
        <a:ext cx="28254" cy="5656"/>
      </dsp:txXfrm>
    </dsp:sp>
    <dsp:sp modelId="{BE54FA58-8A96-42FA-83F1-88F80ED02B4A}">
      <dsp:nvSpPr>
        <dsp:cNvPr id="0" name=""/>
        <dsp:cNvSpPr/>
      </dsp:nvSpPr>
      <dsp:spPr>
        <a:xfrm>
          <a:off x="412404" y="4106"/>
          <a:ext cx="2456914" cy="14741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391" tIns="126371" rIns="120391" bIns="12637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baseline="0" dirty="0">
              <a:latin typeface="Arial Black" panose="020B0A04020102020204" pitchFamily="34" charset="0"/>
            </a:rPr>
            <a:t>1740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baseline="0" dirty="0">
              <a:latin typeface="Arial Black" panose="020B0A04020102020204" pitchFamily="34" charset="0"/>
            </a:rPr>
            <a:t> Benjamin Franklin recommends a school library as a key element in the ideal academy </a:t>
          </a:r>
          <a:endParaRPr lang="en-US" sz="1200" kern="1200" dirty="0">
            <a:latin typeface="Arial Black" panose="020B0A04020102020204" pitchFamily="34" charset="0"/>
          </a:endParaRPr>
        </a:p>
      </dsp:txBody>
      <dsp:txXfrm>
        <a:off x="412404" y="4106"/>
        <a:ext cx="2456914" cy="1474148"/>
      </dsp:txXfrm>
    </dsp:sp>
    <dsp:sp modelId="{27AD8B77-1971-4B37-8D83-AC02D35959E0}">
      <dsp:nvSpPr>
        <dsp:cNvPr id="0" name=""/>
        <dsp:cNvSpPr/>
      </dsp:nvSpPr>
      <dsp:spPr>
        <a:xfrm>
          <a:off x="1640862" y="1476454"/>
          <a:ext cx="3022004" cy="534490"/>
        </a:xfrm>
        <a:custGeom>
          <a:avLst/>
          <a:gdLst/>
          <a:ahLst/>
          <a:cxnLst/>
          <a:rect l="0" t="0" r="0" b="0"/>
          <a:pathLst>
            <a:path>
              <a:moveTo>
                <a:pt x="3022004" y="0"/>
              </a:moveTo>
              <a:lnTo>
                <a:pt x="3022004" y="284345"/>
              </a:lnTo>
              <a:lnTo>
                <a:pt x="0" y="284345"/>
              </a:lnTo>
              <a:lnTo>
                <a:pt x="0" y="53449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075004" y="1740871"/>
        <a:ext cx="153719" cy="5656"/>
      </dsp:txXfrm>
    </dsp:sp>
    <dsp:sp modelId="{27AB3C17-B784-475B-8C75-68032423FCCF}">
      <dsp:nvSpPr>
        <dsp:cNvPr id="0" name=""/>
        <dsp:cNvSpPr/>
      </dsp:nvSpPr>
      <dsp:spPr>
        <a:xfrm>
          <a:off x="3434409" y="4106"/>
          <a:ext cx="2456914" cy="1474148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391" tIns="126371" rIns="120391" bIns="12637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 Black" panose="020B0A04020102020204" pitchFamily="34" charset="0"/>
            </a:rPr>
            <a:t>1744</a:t>
          </a:r>
          <a:r>
            <a:rPr lang="en-US" sz="1200" b="0" i="0" kern="1200" baseline="0" dirty="0">
              <a:latin typeface="Arial Black" panose="020B0A04020102020204" pitchFamily="34" charset="0"/>
            </a:rPr>
            <a:t> 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baseline="0" dirty="0">
              <a:latin typeface="Arial Black" panose="020B0A04020102020204" pitchFamily="34" charset="0"/>
            </a:rPr>
            <a:t>Penn Charter School in Philadelphia designates</a:t>
          </a:r>
          <a:r>
            <a:rPr lang="en-US" sz="1200" b="0" i="0" kern="1200" dirty="0">
              <a:latin typeface="Arial Black" panose="020B0A04020102020204" pitchFamily="34" charset="0"/>
            </a:rPr>
            <a:t> </a:t>
          </a:r>
          <a:r>
            <a:rPr lang="en-US" sz="1200" b="0" i="0" kern="1200" baseline="0" dirty="0">
              <a:latin typeface="Arial Black" panose="020B0A04020102020204" pitchFamily="34" charset="0"/>
            </a:rPr>
            <a:t>a specially designed room as the library </a:t>
          </a:r>
          <a:endParaRPr lang="en-US" sz="1200" kern="1200" dirty="0">
            <a:latin typeface="Arial Black" panose="020B0A04020102020204" pitchFamily="34" charset="0"/>
          </a:endParaRPr>
        </a:p>
      </dsp:txBody>
      <dsp:txXfrm>
        <a:off x="3434409" y="4106"/>
        <a:ext cx="2456914" cy="1474148"/>
      </dsp:txXfrm>
    </dsp:sp>
    <dsp:sp modelId="{107B9DB8-58CC-44D7-B2C6-FB64DF305462}">
      <dsp:nvSpPr>
        <dsp:cNvPr id="0" name=""/>
        <dsp:cNvSpPr/>
      </dsp:nvSpPr>
      <dsp:spPr>
        <a:xfrm>
          <a:off x="2867519" y="2734699"/>
          <a:ext cx="5344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4490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120637" y="2777591"/>
        <a:ext cx="28254" cy="5656"/>
      </dsp:txXfrm>
    </dsp:sp>
    <dsp:sp modelId="{DCF19A11-1819-4555-A7D1-5AA3DA29A359}">
      <dsp:nvSpPr>
        <dsp:cNvPr id="0" name=""/>
        <dsp:cNvSpPr/>
      </dsp:nvSpPr>
      <dsp:spPr>
        <a:xfrm>
          <a:off x="412404" y="2043345"/>
          <a:ext cx="2456914" cy="147414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391" tIns="126371" rIns="120391" bIns="12637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 Black" panose="020B0A04020102020204" pitchFamily="34" charset="0"/>
            </a:rPr>
            <a:t>1835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Arial Black" panose="020B0A04020102020204" pitchFamily="34" charset="0"/>
            </a:rPr>
            <a:t>New York State enacts law to use tax funds to purchase library books  </a:t>
          </a:r>
        </a:p>
      </dsp:txBody>
      <dsp:txXfrm>
        <a:off x="412404" y="2043345"/>
        <a:ext cx="2456914" cy="1474148"/>
      </dsp:txXfrm>
    </dsp:sp>
    <dsp:sp modelId="{109D7475-548D-4139-93B6-ABAFED45FCE2}">
      <dsp:nvSpPr>
        <dsp:cNvPr id="0" name=""/>
        <dsp:cNvSpPr/>
      </dsp:nvSpPr>
      <dsp:spPr>
        <a:xfrm>
          <a:off x="1640862" y="3515693"/>
          <a:ext cx="3022004" cy="534490"/>
        </a:xfrm>
        <a:custGeom>
          <a:avLst/>
          <a:gdLst/>
          <a:ahLst/>
          <a:cxnLst/>
          <a:rect l="0" t="0" r="0" b="0"/>
          <a:pathLst>
            <a:path>
              <a:moveTo>
                <a:pt x="3022004" y="0"/>
              </a:moveTo>
              <a:lnTo>
                <a:pt x="3022004" y="284345"/>
              </a:lnTo>
              <a:lnTo>
                <a:pt x="0" y="284345"/>
              </a:lnTo>
              <a:lnTo>
                <a:pt x="0" y="53449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075004" y="3780110"/>
        <a:ext cx="153719" cy="5656"/>
      </dsp:txXfrm>
    </dsp:sp>
    <dsp:sp modelId="{109B9698-B5BF-45F7-8A1E-52B0B1F7B1D9}">
      <dsp:nvSpPr>
        <dsp:cNvPr id="0" name=""/>
        <dsp:cNvSpPr/>
      </dsp:nvSpPr>
      <dsp:spPr>
        <a:xfrm>
          <a:off x="3434409" y="2043345"/>
          <a:ext cx="2456914" cy="147414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391" tIns="126371" rIns="120391" bIns="12637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 Black" panose="020B0A04020102020204" pitchFamily="34" charset="0"/>
            </a:rPr>
            <a:t>1900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 Black" panose="020B0A04020102020204" pitchFamily="34" charset="0"/>
            </a:rPr>
            <a:t>Mary Kingsbury recognized as first professional school librarian at Brooklyn’s Erasmus High School </a:t>
          </a:r>
        </a:p>
      </dsp:txBody>
      <dsp:txXfrm>
        <a:off x="3434409" y="2043345"/>
        <a:ext cx="2456914" cy="1474148"/>
      </dsp:txXfrm>
    </dsp:sp>
    <dsp:sp modelId="{A7F570F0-9183-4015-B4FD-AFA619D74DCF}">
      <dsp:nvSpPr>
        <dsp:cNvPr id="0" name=""/>
        <dsp:cNvSpPr/>
      </dsp:nvSpPr>
      <dsp:spPr>
        <a:xfrm>
          <a:off x="412404" y="4082584"/>
          <a:ext cx="2456914" cy="147414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391" tIns="126371" rIns="120391" bIns="12637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 Black" panose="020B0A04020102020204" pitchFamily="34" charset="0"/>
            </a:rPr>
            <a:t>1901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 Black" panose="020B0A04020102020204" pitchFamily="34" charset="0"/>
            </a:rPr>
            <a:t>Carnegie Library of Pittsburgh Training School is first program in U.S. to educate librarians to work with children</a:t>
          </a:r>
        </a:p>
      </dsp:txBody>
      <dsp:txXfrm>
        <a:off x="412404" y="4082584"/>
        <a:ext cx="2456914" cy="14741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CC7B4E-483C-4BB0-B6FD-BF391B867903}">
      <dsp:nvSpPr>
        <dsp:cNvPr id="0" name=""/>
        <dsp:cNvSpPr/>
      </dsp:nvSpPr>
      <dsp:spPr>
        <a:xfrm>
          <a:off x="3019062" y="1484874"/>
          <a:ext cx="663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3117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333278" y="1527122"/>
        <a:ext cx="34685" cy="6943"/>
      </dsp:txXfrm>
    </dsp:sp>
    <dsp:sp modelId="{70ED6196-E0A5-4346-A752-CDAAFB8E6AB1}">
      <dsp:nvSpPr>
        <dsp:cNvPr id="0" name=""/>
        <dsp:cNvSpPr/>
      </dsp:nvSpPr>
      <dsp:spPr>
        <a:xfrm>
          <a:off x="4701" y="625745"/>
          <a:ext cx="3016161" cy="1809696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794" tIns="155136" rIns="147794" bIns="1551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 dirty="0">
              <a:latin typeface="Arial Black" panose="020B0A04020102020204" pitchFamily="34" charset="0"/>
            </a:rPr>
            <a:t>1876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 dirty="0">
              <a:latin typeface="Arial Black" panose="020B0A04020102020204" pitchFamily="34" charset="0"/>
            </a:rPr>
            <a:t> 826 school libraries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 dirty="0">
              <a:latin typeface="Arial Black" panose="020B0A04020102020204" pitchFamily="34" charset="0"/>
            </a:rPr>
            <a:t>1913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 dirty="0">
              <a:latin typeface="Arial Black" panose="020B0A04020102020204" pitchFamily="34" charset="0"/>
            </a:rPr>
            <a:t>10,000 school libraries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>
            <a:latin typeface="Arial Black" panose="020B0A04020102020204" pitchFamily="34" charset="0"/>
          </a:endParaRPr>
        </a:p>
      </dsp:txBody>
      <dsp:txXfrm>
        <a:off x="4701" y="625745"/>
        <a:ext cx="3016161" cy="1809696"/>
      </dsp:txXfrm>
    </dsp:sp>
    <dsp:sp modelId="{03B7BA50-B3E2-451B-AA29-5B5422E91733}">
      <dsp:nvSpPr>
        <dsp:cNvPr id="0" name=""/>
        <dsp:cNvSpPr/>
      </dsp:nvSpPr>
      <dsp:spPr>
        <a:xfrm>
          <a:off x="1512782" y="2433642"/>
          <a:ext cx="3709878" cy="663117"/>
        </a:xfrm>
        <a:custGeom>
          <a:avLst/>
          <a:gdLst/>
          <a:ahLst/>
          <a:cxnLst/>
          <a:rect l="0" t="0" r="0" b="0"/>
          <a:pathLst>
            <a:path>
              <a:moveTo>
                <a:pt x="3709878" y="0"/>
              </a:moveTo>
              <a:lnTo>
                <a:pt x="3709878" y="348658"/>
              </a:lnTo>
              <a:lnTo>
                <a:pt x="0" y="348658"/>
              </a:lnTo>
              <a:lnTo>
                <a:pt x="0" y="663117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273366" y="2761729"/>
        <a:ext cx="188709" cy="6943"/>
      </dsp:txXfrm>
    </dsp:sp>
    <dsp:sp modelId="{2463E1D8-F46C-4141-B915-509B5700841B}">
      <dsp:nvSpPr>
        <dsp:cNvPr id="0" name=""/>
        <dsp:cNvSpPr/>
      </dsp:nvSpPr>
      <dsp:spPr>
        <a:xfrm>
          <a:off x="3714580" y="625745"/>
          <a:ext cx="3016161" cy="1809696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794" tIns="155136" rIns="147794" bIns="1551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 baseline="0" dirty="0">
              <a:latin typeface="Arial Black" panose="020B0A04020102020204" pitchFamily="34" charset="0"/>
            </a:rPr>
            <a:t> </a:t>
          </a:r>
          <a:r>
            <a:rPr lang="en-US" sz="2000" kern="1200" dirty="0">
              <a:latin typeface="Arial Black" panose="020B0A04020102020204" pitchFamily="34" charset="0"/>
            </a:rPr>
            <a:t>1900/1920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Black" panose="020B0A04020102020204" pitchFamily="34" charset="0"/>
            </a:rPr>
            <a:t>First standards for school libraries</a:t>
          </a:r>
          <a:endParaRPr lang="en-US" sz="2000" b="0" i="0" kern="1200" baseline="0" dirty="0">
            <a:latin typeface="Arial Black" panose="020B0A04020102020204" pitchFamily="34" charset="0"/>
          </a:endParaRPr>
        </a:p>
      </dsp:txBody>
      <dsp:txXfrm>
        <a:off x="3714580" y="625745"/>
        <a:ext cx="3016161" cy="1809696"/>
      </dsp:txXfrm>
    </dsp:sp>
    <dsp:sp modelId="{58E67EC6-873A-4399-BAA2-89ADD51000BC}">
      <dsp:nvSpPr>
        <dsp:cNvPr id="0" name=""/>
        <dsp:cNvSpPr/>
      </dsp:nvSpPr>
      <dsp:spPr>
        <a:xfrm>
          <a:off x="3019062" y="3988287"/>
          <a:ext cx="663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3117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333278" y="4030535"/>
        <a:ext cx="34685" cy="6943"/>
      </dsp:txXfrm>
    </dsp:sp>
    <dsp:sp modelId="{4ED5DC2A-E5FD-4578-810F-3218164430FA}">
      <dsp:nvSpPr>
        <dsp:cNvPr id="0" name=""/>
        <dsp:cNvSpPr/>
      </dsp:nvSpPr>
      <dsp:spPr>
        <a:xfrm>
          <a:off x="4701" y="3129159"/>
          <a:ext cx="3016161" cy="1809696"/>
        </a:xfrm>
        <a:prstGeom prst="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794" tIns="155136" rIns="147794" bIns="1551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Black" panose="020B0A04020102020204" pitchFamily="34" charset="0"/>
            </a:rPr>
            <a:t>1896/1914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Black" panose="020B0A04020102020204" pitchFamily="34" charset="0"/>
            </a:rPr>
            <a:t>First professional organizations for school librarians: NEA and American Library Association</a:t>
          </a:r>
        </a:p>
      </dsp:txBody>
      <dsp:txXfrm>
        <a:off x="4701" y="3129159"/>
        <a:ext cx="3016161" cy="1809696"/>
      </dsp:txXfrm>
    </dsp:sp>
    <dsp:sp modelId="{7A6F2E21-58AA-4F22-8A70-13EE22673D8A}">
      <dsp:nvSpPr>
        <dsp:cNvPr id="0" name=""/>
        <dsp:cNvSpPr/>
      </dsp:nvSpPr>
      <dsp:spPr>
        <a:xfrm>
          <a:off x="3714580" y="3129159"/>
          <a:ext cx="3016161" cy="1809696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794" tIns="155136" rIns="147794" bIns="155136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rial Black" panose="020B0A04020102020204" pitchFamily="34" charset="0"/>
            </a:rPr>
            <a:t>1958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rial Black" panose="020B0A04020102020204" pitchFamily="34" charset="0"/>
            </a:rPr>
            <a:t>First federal funding for school libraries—National Defense Education Act (NDEA)</a:t>
          </a:r>
        </a:p>
      </dsp:txBody>
      <dsp:txXfrm>
        <a:off x="3714580" y="3129159"/>
        <a:ext cx="3016161" cy="18096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99D46-0AFB-4DBD-876A-DB95E9703228}">
      <dsp:nvSpPr>
        <dsp:cNvPr id="0" name=""/>
        <dsp:cNvSpPr/>
      </dsp:nvSpPr>
      <dsp:spPr>
        <a:xfrm>
          <a:off x="2045083" y="1795140"/>
          <a:ext cx="2491800" cy="1973764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Black" panose="020B0A04020102020204" pitchFamily="34" charset="0"/>
            </a:rPr>
            <a:t>Information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Black" panose="020B0A04020102020204" pitchFamily="34" charset="0"/>
            </a:rPr>
            <a:t>Literacy</a:t>
          </a:r>
        </a:p>
      </dsp:txBody>
      <dsp:txXfrm>
        <a:off x="2440701" y="2108511"/>
        <a:ext cx="1700564" cy="1347022"/>
      </dsp:txXfrm>
    </dsp:sp>
    <dsp:sp modelId="{8BC87C03-603D-491D-BD51-EA6342CEC850}">
      <dsp:nvSpPr>
        <dsp:cNvPr id="0" name=""/>
        <dsp:cNvSpPr/>
      </dsp:nvSpPr>
      <dsp:spPr>
        <a:xfrm>
          <a:off x="3578917" y="850827"/>
          <a:ext cx="860879" cy="741761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54484C-7DDB-4EEA-9E50-FA8F4CD91E53}">
      <dsp:nvSpPr>
        <dsp:cNvPr id="0" name=""/>
        <dsp:cNvSpPr/>
      </dsp:nvSpPr>
      <dsp:spPr>
        <a:xfrm>
          <a:off x="2360311" y="0"/>
          <a:ext cx="1869838" cy="1617629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Black" panose="020B0A04020102020204" pitchFamily="34" charset="0"/>
            </a:rPr>
            <a:t>Print</a:t>
          </a:r>
        </a:p>
      </dsp:txBody>
      <dsp:txXfrm>
        <a:off x="2670183" y="268076"/>
        <a:ext cx="1250094" cy="1081477"/>
      </dsp:txXfrm>
    </dsp:sp>
    <dsp:sp modelId="{706BB72D-386F-4B88-9574-6443564B332E}">
      <dsp:nvSpPr>
        <dsp:cNvPr id="0" name=""/>
        <dsp:cNvSpPr/>
      </dsp:nvSpPr>
      <dsp:spPr>
        <a:xfrm>
          <a:off x="4583630" y="2237526"/>
          <a:ext cx="860879" cy="741761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253469-0759-4D00-AD88-9B30193B6449}">
      <dsp:nvSpPr>
        <dsp:cNvPr id="0" name=""/>
        <dsp:cNvSpPr/>
      </dsp:nvSpPr>
      <dsp:spPr>
        <a:xfrm>
          <a:off x="4075170" y="994950"/>
          <a:ext cx="1869838" cy="1617629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-2789115"/>
            <a:satOff val="2522"/>
            <a:lumOff val="-4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latin typeface="Arial Black" panose="020B0A0402010202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Black" panose="020B0A04020102020204" pitchFamily="34" charset="0"/>
            </a:rPr>
            <a:t>Visual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Black" panose="020B0A04020102020204" pitchFamily="34" charset="0"/>
            </a:rPr>
            <a:t>&amp;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Black" panose="020B0A04020102020204" pitchFamily="34" charset="0"/>
            </a:rPr>
            <a:t>Media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4385042" y="1263026"/>
        <a:ext cx="1250094" cy="1081477"/>
      </dsp:txXfrm>
    </dsp:sp>
    <dsp:sp modelId="{BA02EE9D-5437-4C50-AD47-2C9BA4B576D9}">
      <dsp:nvSpPr>
        <dsp:cNvPr id="0" name=""/>
        <dsp:cNvSpPr/>
      </dsp:nvSpPr>
      <dsp:spPr>
        <a:xfrm>
          <a:off x="3885691" y="3802849"/>
          <a:ext cx="860879" cy="741761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04B6CA-0087-41F8-91C1-F2457357979A}">
      <dsp:nvSpPr>
        <dsp:cNvPr id="0" name=""/>
        <dsp:cNvSpPr/>
      </dsp:nvSpPr>
      <dsp:spPr>
        <a:xfrm>
          <a:off x="3758251" y="2950908"/>
          <a:ext cx="2503676" cy="1617629"/>
        </a:xfrm>
        <a:prstGeom prst="hexagon">
          <a:avLst>
            <a:gd name="adj" fmla="val 28570"/>
            <a:gd name="vf" fmla="val 115470"/>
          </a:avLst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Black" panose="020B0A04020102020204" pitchFamily="34" charset="0"/>
            </a:rPr>
            <a:t>Computing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Black" panose="020B0A04020102020204" pitchFamily="34" charset="0"/>
            </a:rPr>
            <a:t>&amp; Technology</a:t>
          </a:r>
        </a:p>
      </dsp:txBody>
      <dsp:txXfrm>
        <a:off x="4120943" y="3185244"/>
        <a:ext cx="1778292" cy="1148957"/>
      </dsp:txXfrm>
    </dsp:sp>
    <dsp:sp modelId="{5309C0F5-218B-467C-9D57-A0C766F8C071}">
      <dsp:nvSpPr>
        <dsp:cNvPr id="0" name=""/>
        <dsp:cNvSpPr/>
      </dsp:nvSpPr>
      <dsp:spPr>
        <a:xfrm>
          <a:off x="2154379" y="3965335"/>
          <a:ext cx="860879" cy="741761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9BF2D2-D9D0-46F2-AF59-C94EB10B75C1}">
      <dsp:nvSpPr>
        <dsp:cNvPr id="0" name=""/>
        <dsp:cNvSpPr/>
      </dsp:nvSpPr>
      <dsp:spPr>
        <a:xfrm>
          <a:off x="2360311" y="3946972"/>
          <a:ext cx="1869838" cy="1617629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-8367345"/>
            <a:satOff val="7567"/>
            <a:lumOff val="-145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Black" panose="020B0A04020102020204" pitchFamily="34" charset="0"/>
            </a:rPr>
            <a:t>Cultural</a:t>
          </a:r>
        </a:p>
      </dsp:txBody>
      <dsp:txXfrm>
        <a:off x="2670183" y="4215048"/>
        <a:ext cx="1250094" cy="1081477"/>
      </dsp:txXfrm>
    </dsp:sp>
    <dsp:sp modelId="{C9477FD4-74E7-4951-9581-10CAF01BC922}">
      <dsp:nvSpPr>
        <dsp:cNvPr id="0" name=""/>
        <dsp:cNvSpPr/>
      </dsp:nvSpPr>
      <dsp:spPr>
        <a:xfrm>
          <a:off x="1133213" y="2579193"/>
          <a:ext cx="860879" cy="741761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98ADAA-19E2-4D80-933B-A07D4C388678}">
      <dsp:nvSpPr>
        <dsp:cNvPr id="0" name=""/>
        <dsp:cNvSpPr/>
      </dsp:nvSpPr>
      <dsp:spPr>
        <a:xfrm>
          <a:off x="405846" y="2952021"/>
          <a:ext cx="2197789" cy="1617629"/>
        </a:xfrm>
        <a:prstGeom prst="hexagon">
          <a:avLst>
            <a:gd name="adj" fmla="val 28570"/>
            <a:gd name="vf" fmla="val 115470"/>
          </a:avLst>
        </a:prstGeom>
        <a:solidFill>
          <a:schemeClr val="tx2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667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50" kern="1200" dirty="0">
              <a:latin typeface="Arial Black" panose="020B0A04020102020204" pitchFamily="34" charset="0"/>
            </a:rPr>
            <a:t>Civic</a:t>
          </a:r>
        </a:p>
      </dsp:txBody>
      <dsp:txXfrm>
        <a:off x="743047" y="3200210"/>
        <a:ext cx="1523387" cy="1121251"/>
      </dsp:txXfrm>
    </dsp:sp>
    <dsp:sp modelId="{F1B0B0F5-244C-468C-9798-63935FDD3377}">
      <dsp:nvSpPr>
        <dsp:cNvPr id="0" name=""/>
        <dsp:cNvSpPr/>
      </dsp:nvSpPr>
      <dsp:spPr>
        <a:xfrm>
          <a:off x="637491" y="992724"/>
          <a:ext cx="1869838" cy="1617629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-13945574"/>
            <a:satOff val="12612"/>
            <a:lumOff val="-243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Black" panose="020B0A04020102020204" pitchFamily="34" charset="0"/>
            </a:rPr>
            <a:t>Digital</a:t>
          </a:r>
        </a:p>
      </dsp:txBody>
      <dsp:txXfrm>
        <a:off x="947363" y="1260800"/>
        <a:ext cx="1250094" cy="108147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868217-E770-4367-9090-B88CF85EC3B3}">
      <dsp:nvSpPr>
        <dsp:cNvPr id="0" name=""/>
        <dsp:cNvSpPr/>
      </dsp:nvSpPr>
      <dsp:spPr>
        <a:xfrm>
          <a:off x="2622532" y="882423"/>
          <a:ext cx="5720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2056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93494" y="925126"/>
        <a:ext cx="30132" cy="6032"/>
      </dsp:txXfrm>
    </dsp:sp>
    <dsp:sp modelId="{3B515EAF-0227-4E06-8C1B-0EBA4C996777}">
      <dsp:nvSpPr>
        <dsp:cNvPr id="0" name=""/>
        <dsp:cNvSpPr/>
      </dsp:nvSpPr>
      <dsp:spPr>
        <a:xfrm>
          <a:off x="4084" y="142068"/>
          <a:ext cx="2620247" cy="15721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394" tIns="134772" rIns="128394" bIns="134772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 Black" panose="020B0A04020102020204" pitchFamily="34" charset="0"/>
            </a:rPr>
            <a:t>Receive little formal education on the roles and benefits of school librarians for students and teachers</a:t>
          </a:r>
          <a:endParaRPr lang="en-US" sz="1400" kern="1200" dirty="0"/>
        </a:p>
      </dsp:txBody>
      <dsp:txXfrm>
        <a:off x="4084" y="142068"/>
        <a:ext cx="2620247" cy="1572148"/>
      </dsp:txXfrm>
    </dsp:sp>
    <dsp:sp modelId="{66173810-CA4B-4923-87DB-4EA1873C3623}">
      <dsp:nvSpPr>
        <dsp:cNvPr id="0" name=""/>
        <dsp:cNvSpPr/>
      </dsp:nvSpPr>
      <dsp:spPr>
        <a:xfrm>
          <a:off x="1314208" y="1712417"/>
          <a:ext cx="3222904" cy="652771"/>
        </a:xfrm>
        <a:custGeom>
          <a:avLst/>
          <a:gdLst/>
          <a:ahLst/>
          <a:cxnLst/>
          <a:rect l="0" t="0" r="0" b="0"/>
          <a:pathLst>
            <a:path>
              <a:moveTo>
                <a:pt x="3222904" y="0"/>
              </a:moveTo>
              <a:lnTo>
                <a:pt x="3222904" y="343485"/>
              </a:lnTo>
              <a:lnTo>
                <a:pt x="0" y="343485"/>
              </a:lnTo>
              <a:lnTo>
                <a:pt x="0" y="652771"/>
              </a:lnTo>
            </a:path>
          </a:pathLst>
        </a:custGeom>
        <a:noFill/>
        <a:ln w="6350" cap="flat" cmpd="sng" algn="ctr">
          <a:solidFill>
            <a:schemeClr val="accent2">
              <a:hueOff val="1901703"/>
              <a:satOff val="-38256"/>
              <a:lumOff val="-1372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43296" y="2035786"/>
        <a:ext cx="164727" cy="6032"/>
      </dsp:txXfrm>
    </dsp:sp>
    <dsp:sp modelId="{76BDAA83-6343-4E0E-9A3D-D16634BDB148}">
      <dsp:nvSpPr>
        <dsp:cNvPr id="0" name=""/>
        <dsp:cNvSpPr/>
      </dsp:nvSpPr>
      <dsp:spPr>
        <a:xfrm>
          <a:off x="3226988" y="142068"/>
          <a:ext cx="2620247" cy="1572148"/>
        </a:xfrm>
        <a:prstGeom prst="rect">
          <a:avLst/>
        </a:prstGeom>
        <a:solidFill>
          <a:schemeClr val="accent2">
            <a:hueOff val="1267802"/>
            <a:satOff val="-25504"/>
            <a:lumOff val="-915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394" tIns="134772" rIns="128394" bIns="134772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 Black" panose="020B0A04020102020204" pitchFamily="34" charset="0"/>
            </a:rPr>
            <a:t>Perceive “clerical” competencies” as primary role rather than instructional and impactful professional practices </a:t>
          </a:r>
        </a:p>
      </dsp:txBody>
      <dsp:txXfrm>
        <a:off x="3226988" y="142068"/>
        <a:ext cx="2620247" cy="1572148"/>
      </dsp:txXfrm>
    </dsp:sp>
    <dsp:sp modelId="{C2B1D781-BF89-4166-8FAF-C4E1FF2A1BCE}">
      <dsp:nvSpPr>
        <dsp:cNvPr id="0" name=""/>
        <dsp:cNvSpPr/>
      </dsp:nvSpPr>
      <dsp:spPr>
        <a:xfrm>
          <a:off x="2622532" y="3137942"/>
          <a:ext cx="5720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2056" y="45720"/>
              </a:lnTo>
            </a:path>
          </a:pathLst>
        </a:custGeom>
        <a:noFill/>
        <a:ln w="6350" cap="flat" cmpd="sng" algn="ctr">
          <a:solidFill>
            <a:schemeClr val="accent2">
              <a:hueOff val="3803405"/>
              <a:satOff val="-76511"/>
              <a:lumOff val="-2745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93494" y="3180646"/>
        <a:ext cx="30132" cy="6032"/>
      </dsp:txXfrm>
    </dsp:sp>
    <dsp:sp modelId="{CD1952ED-0EC8-4D88-B9B7-57A6C4BC593F}">
      <dsp:nvSpPr>
        <dsp:cNvPr id="0" name=""/>
        <dsp:cNvSpPr/>
      </dsp:nvSpPr>
      <dsp:spPr>
        <a:xfrm>
          <a:off x="4084" y="2397588"/>
          <a:ext cx="2620247" cy="1572148"/>
        </a:xfrm>
        <a:prstGeom prst="rect">
          <a:avLst/>
        </a:prstGeom>
        <a:solidFill>
          <a:schemeClr val="accent2">
            <a:hueOff val="2535604"/>
            <a:satOff val="-51007"/>
            <a:lumOff val="-183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394" tIns="134772" rIns="128394" bIns="134772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 Black" panose="020B0A04020102020204" pitchFamily="34" charset="0"/>
            </a:rPr>
            <a:t>Tend to ascribe success to personality and interpersonal skills rather than recognize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 Black" panose="020B0A04020102020204" pitchFamily="34" charset="0"/>
            </a:rPr>
            <a:t>positive impact of a school librarian </a:t>
          </a:r>
        </a:p>
      </dsp:txBody>
      <dsp:txXfrm>
        <a:off x="4084" y="2397588"/>
        <a:ext cx="2620247" cy="1572148"/>
      </dsp:txXfrm>
    </dsp:sp>
    <dsp:sp modelId="{1993B8EA-6870-4BC3-9D0B-25E01FB0C162}">
      <dsp:nvSpPr>
        <dsp:cNvPr id="0" name=""/>
        <dsp:cNvSpPr/>
      </dsp:nvSpPr>
      <dsp:spPr>
        <a:xfrm>
          <a:off x="3226988" y="2316874"/>
          <a:ext cx="2620247" cy="1733576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394" tIns="134772" rIns="128394" bIns="134772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 Black" panose="020B0A04020102020204" pitchFamily="34" charset="0"/>
            </a:rPr>
            <a:t>Fail to consider factors within their control (fostering collaborative school culture, promoting library services, and encouraging librarians)</a:t>
          </a:r>
        </a:p>
      </dsp:txBody>
      <dsp:txXfrm>
        <a:off x="3226988" y="2316874"/>
        <a:ext cx="2620247" cy="173357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F7C40B-E5A1-44A9-AF15-D82472D87D79}">
      <dsp:nvSpPr>
        <dsp:cNvPr id="0" name=""/>
        <dsp:cNvSpPr/>
      </dsp:nvSpPr>
      <dsp:spPr>
        <a:xfrm>
          <a:off x="0" y="707092"/>
          <a:ext cx="10515600" cy="130540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153A5C-C367-418F-AB9A-35019E55327B}">
      <dsp:nvSpPr>
        <dsp:cNvPr id="0" name=""/>
        <dsp:cNvSpPr/>
      </dsp:nvSpPr>
      <dsp:spPr>
        <a:xfrm>
          <a:off x="394883" y="1000807"/>
          <a:ext cx="717970" cy="7179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49FCA1-5D77-4DA2-8F1D-FA1996D60E06}">
      <dsp:nvSpPr>
        <dsp:cNvPr id="0" name=""/>
        <dsp:cNvSpPr/>
      </dsp:nvSpPr>
      <dsp:spPr>
        <a:xfrm>
          <a:off x="1507738" y="707092"/>
          <a:ext cx="9007861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Arial Black" panose="020B0A04020102020204" pitchFamily="34" charset="0"/>
            </a:rPr>
            <a:t>103 Indiana school districts have NO school librarians: 35% of all school districts  (103/291)</a:t>
          </a:r>
        </a:p>
      </dsp:txBody>
      <dsp:txXfrm>
        <a:off x="1507738" y="707092"/>
        <a:ext cx="9007861" cy="1305401"/>
      </dsp:txXfrm>
    </dsp:sp>
    <dsp:sp modelId="{792E287F-9EF9-4954-B691-7A8F7D84EC2F}">
      <dsp:nvSpPr>
        <dsp:cNvPr id="0" name=""/>
        <dsp:cNvSpPr/>
      </dsp:nvSpPr>
      <dsp:spPr>
        <a:xfrm>
          <a:off x="0" y="2338844"/>
          <a:ext cx="10515600" cy="130540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101E4A-6BE5-4D30-B58D-59DABED948C0}">
      <dsp:nvSpPr>
        <dsp:cNvPr id="0" name=""/>
        <dsp:cNvSpPr/>
      </dsp:nvSpPr>
      <dsp:spPr>
        <a:xfrm>
          <a:off x="394883" y="2632559"/>
          <a:ext cx="717970" cy="7179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5193C9-96DD-4ACE-B673-A7C33E030C49}">
      <dsp:nvSpPr>
        <dsp:cNvPr id="0" name=""/>
        <dsp:cNvSpPr/>
      </dsp:nvSpPr>
      <dsp:spPr>
        <a:xfrm>
          <a:off x="1507738" y="2338844"/>
          <a:ext cx="9007861" cy="1305401"/>
        </a:xfrm>
        <a:prstGeom prst="rect">
          <a:avLst/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Arial Black" panose="020B0A04020102020204" pitchFamily="34" charset="0"/>
            </a:rPr>
            <a:t>Number of FTE Librarians fell from 692 in 2015-16 to 458 in 20-21:  34% fewer in 6 years  </a:t>
          </a:r>
        </a:p>
      </dsp:txBody>
      <dsp:txXfrm>
        <a:off x="1507738" y="2338844"/>
        <a:ext cx="9007861" cy="130540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C2FEE7-24EC-46A9-82F6-F756BE561737}">
      <dsp:nvSpPr>
        <dsp:cNvPr id="0" name=""/>
        <dsp:cNvSpPr/>
      </dsp:nvSpPr>
      <dsp:spPr>
        <a:xfrm>
          <a:off x="2996090" y="2231076"/>
          <a:ext cx="1647427" cy="7840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4290"/>
              </a:lnTo>
              <a:lnTo>
                <a:pt x="1647427" y="534290"/>
              </a:lnTo>
              <a:lnTo>
                <a:pt x="1647427" y="7840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D2C805-F166-4F5C-9AEC-F979FDAF6387}">
      <dsp:nvSpPr>
        <dsp:cNvPr id="0" name=""/>
        <dsp:cNvSpPr/>
      </dsp:nvSpPr>
      <dsp:spPr>
        <a:xfrm>
          <a:off x="1348663" y="2231076"/>
          <a:ext cx="1647427" cy="784025"/>
        </a:xfrm>
        <a:custGeom>
          <a:avLst/>
          <a:gdLst/>
          <a:ahLst/>
          <a:cxnLst/>
          <a:rect l="0" t="0" r="0" b="0"/>
          <a:pathLst>
            <a:path>
              <a:moveTo>
                <a:pt x="1647427" y="0"/>
              </a:moveTo>
              <a:lnTo>
                <a:pt x="1647427" y="534290"/>
              </a:lnTo>
              <a:lnTo>
                <a:pt x="0" y="534290"/>
              </a:lnTo>
              <a:lnTo>
                <a:pt x="0" y="7840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5E1443-AD96-417A-8687-197169159BA9}">
      <dsp:nvSpPr>
        <dsp:cNvPr id="0" name=""/>
        <dsp:cNvSpPr/>
      </dsp:nvSpPr>
      <dsp:spPr>
        <a:xfrm>
          <a:off x="1648195" y="519249"/>
          <a:ext cx="2695790" cy="1711826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93F3ED-FB37-4447-84CE-50AE18B9909F}">
      <dsp:nvSpPr>
        <dsp:cNvPr id="0" name=""/>
        <dsp:cNvSpPr/>
      </dsp:nvSpPr>
      <dsp:spPr>
        <a:xfrm>
          <a:off x="1947727" y="803805"/>
          <a:ext cx="2695790" cy="17118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0066CC"/>
              </a:solidFill>
              <a:latin typeface="Arial Black" panose="020B0A04020102020204" pitchFamily="34" charset="0"/>
            </a:rPr>
            <a:t>Number of students per librarian has risen 751 students in 6 years: 015-16: 1,512    2020-21: 2,263</a:t>
          </a:r>
        </a:p>
      </dsp:txBody>
      <dsp:txXfrm>
        <a:off x="1997865" y="853943"/>
        <a:ext cx="2595514" cy="1611550"/>
      </dsp:txXfrm>
    </dsp:sp>
    <dsp:sp modelId="{AFC4502D-A5AD-407B-89CC-DB9AAB0136B6}">
      <dsp:nvSpPr>
        <dsp:cNvPr id="0" name=""/>
        <dsp:cNvSpPr/>
      </dsp:nvSpPr>
      <dsp:spPr>
        <a:xfrm>
          <a:off x="768" y="3015102"/>
          <a:ext cx="2695790" cy="1711826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CDFCEF-3E93-4CE4-A81C-415C4A9CD512}">
      <dsp:nvSpPr>
        <dsp:cNvPr id="0" name=""/>
        <dsp:cNvSpPr/>
      </dsp:nvSpPr>
      <dsp:spPr>
        <a:xfrm>
          <a:off x="300300" y="3299658"/>
          <a:ext cx="2695790" cy="17118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0066CC"/>
              </a:solidFill>
              <a:latin typeface="Arial Black" panose="020B0A04020102020204" pitchFamily="34" charset="0"/>
            </a:rPr>
            <a:t>Almost half of NO-librarian districts have libraries run by support staff.  </a:t>
          </a:r>
        </a:p>
      </dsp:txBody>
      <dsp:txXfrm>
        <a:off x="350438" y="3349796"/>
        <a:ext cx="2595514" cy="1611550"/>
      </dsp:txXfrm>
    </dsp:sp>
    <dsp:sp modelId="{3F789330-008C-4941-90BF-92DBE4EAFA15}">
      <dsp:nvSpPr>
        <dsp:cNvPr id="0" name=""/>
        <dsp:cNvSpPr/>
      </dsp:nvSpPr>
      <dsp:spPr>
        <a:xfrm>
          <a:off x="3295623" y="3015102"/>
          <a:ext cx="2695790" cy="1711826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849D22-B886-4194-86CC-0225A0AFD0BA}">
      <dsp:nvSpPr>
        <dsp:cNvPr id="0" name=""/>
        <dsp:cNvSpPr/>
      </dsp:nvSpPr>
      <dsp:spPr>
        <a:xfrm>
          <a:off x="3595155" y="3299658"/>
          <a:ext cx="2695790" cy="17118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0066CC"/>
              </a:solidFill>
              <a:latin typeface="Arial Black" panose="020B0A04020102020204" pitchFamily="34" charset="0"/>
            </a:rPr>
            <a:t>In 2020-21, there were 517 Librarians and 1,107 Library Support staff</a:t>
          </a:r>
        </a:p>
      </dsp:txBody>
      <dsp:txXfrm>
        <a:off x="3645293" y="3349796"/>
        <a:ext cx="2595514" cy="161155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8EBE51-7F14-4335-89C7-CE9C9BD33A3F}">
      <dsp:nvSpPr>
        <dsp:cNvPr id="0" name=""/>
        <dsp:cNvSpPr/>
      </dsp:nvSpPr>
      <dsp:spPr>
        <a:xfrm>
          <a:off x="0" y="115767"/>
          <a:ext cx="6291714" cy="2620800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>
              <a:latin typeface="Arial Black" panose="020B0A04020102020204" pitchFamily="34" charset="0"/>
            </a:rPr>
            <a:t>shortages of teachers and substitute teachers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>
              <a:latin typeface="Arial Black" panose="020B0A04020102020204" pitchFamily="34" charset="0"/>
            </a:rPr>
            <a:t>librarians being used as subs and for other tasks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>
              <a:latin typeface="Arial Black" panose="020B0A04020102020204" pitchFamily="34" charset="0"/>
            </a:rPr>
            <a:t>Fewer school librarians with school librarian education</a:t>
          </a:r>
        </a:p>
      </dsp:txBody>
      <dsp:txXfrm>
        <a:off x="127937" y="243704"/>
        <a:ext cx="6035840" cy="2364926"/>
      </dsp:txXfrm>
    </dsp:sp>
    <dsp:sp modelId="{BD17D374-8D60-4D9C-8076-FEEEF2C350F9}">
      <dsp:nvSpPr>
        <dsp:cNvPr id="0" name=""/>
        <dsp:cNvSpPr/>
      </dsp:nvSpPr>
      <dsp:spPr>
        <a:xfrm>
          <a:off x="0" y="2794167"/>
          <a:ext cx="6291714" cy="2620800"/>
        </a:xfrm>
        <a:prstGeom prst="round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>
              <a:latin typeface="Arial Black" panose="020B0A04020102020204" pitchFamily="34" charset="0"/>
            </a:rPr>
            <a:t>How can we persuade potential school librarians to enter the profession given less professional work conditions and massive challenges to intellectual freedom?</a:t>
          </a:r>
          <a:endParaRPr lang="en-US" sz="2000" kern="1200" dirty="0"/>
        </a:p>
      </dsp:txBody>
      <dsp:txXfrm>
        <a:off x="127937" y="2922104"/>
        <a:ext cx="6035840" cy="23649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9/1/layout/PeoplePortraitsList">
  <dgm:title val="People Portrait List"/>
  <dgm:desc val="People Portrait List"/>
  <dgm:catLst>
    <dgm:cat type="list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/>
      <dgm:constr type="w" for="ch" forName="compNode" refType="h" refFor="ch" refForName="compNode" fact="0.55"/>
      <dgm:constr type="w" for="ch" forName="sibTrans" refType="w" refFor="ch" refForName="compNode" fact="0.175"/>
      <dgm:constr type="primFontSz" for="des" forName="nameTx" val="18"/>
      <dgm:constr type="primFontSz" for="des" forName="desTx" refType="primFontSz" refFor="des" refForName="nameTx" op="lte" fact="0.75"/>
      <dgm:constr type="h" for="des" forName="topSpace" op="equ"/>
      <dgm:constr type="h" for="des" forName="compNode" op="equ"/>
      <dgm:constr type="h" for="des" forName="photoElip" op="equ"/>
      <dgm:constr type="w" for="des" forName="photoElip" op="equ"/>
      <dgm:constr type="l" for="des" forName="photoElip" op="equ"/>
      <dgm:constr type="h" for="des" forName="iconSpace" op="equ"/>
      <dgm:constr type="h" for="des" forName="nameTx" op="equ"/>
      <dgm:constr type="h" for="des" forName="txSpace" op="equ"/>
      <dgm:constr type="h" for="des" forName="desTx" op="equ"/>
      <dgm:constr type="h" for="des" forName="bottSpace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topSpace" refType="w"/>
          <dgm:constr type="h" for="ch" forName="topSpace" refType="h" fact="0.187"/>
          <dgm:constr type="l" for="ch" forName="topSpace"/>
          <dgm:constr type="w" for="ch" forName="photoElip" refType="h" refFor="ch" refForName="photoElip"/>
          <dgm:constr type="h" for="ch" forName="photoElip" val="46.775"/>
          <dgm:constr type="t" for="ch" forName="photoElip" refType="b" refFor="ch" refForName="topSpace"/>
          <dgm:constr type="ctrX" for="ch" forName="photoElip" refType="w" fact="0.5"/>
          <dgm:constr type="w" for="ch" forName="iconSpace" refType="w"/>
          <dgm:constr type="h" for="ch" forName="iconSpace" refType="h" fact="0.075"/>
          <dgm:constr type="l" for="ch" forName="iconSpace"/>
          <dgm:constr type="t" for="ch" forName="iconSpace" refType="b" refFor="ch" refForName="photoElip"/>
          <dgm:constr type="w" for="ch" forName="nameTx" refType="w"/>
          <dgm:constr type="h" for="ch" forName="nameTx" refType="h" fact="0.112"/>
          <dgm:constr type="l" for="ch" forName="nameTx"/>
          <dgm:constr type="t" for="ch" forName="nameTx" refType="b" refFor="ch" refForName="iconSpace"/>
          <dgm:constr type="h" for="ch" forName="txSpace" refType="h" fact="0.015"/>
          <dgm:constr type="w" for="ch" forName="txSpace" refType="w"/>
          <dgm:constr type="l" for="ch" forName="txSpace"/>
          <dgm:constr type="t" for="ch" forName="txSpace" refType="b" refFor="ch" refForName="nameTx"/>
          <dgm:constr type="w" for="ch" forName="desTx" refType="w"/>
          <dgm:constr type="l" for="ch" forName="desTx"/>
          <dgm:constr type="h" for="ch" forName="desTx" refType="h" fact="0.13875"/>
          <dgm:constr type="t" for="ch" forName="desTx" refType="b" refFor="ch" refForName="txSpace"/>
          <dgm:constr type="w" for="ch" forName="bottSpace" refType="w"/>
          <dgm:constr type="h" for="ch" forName="bottSpace" refType="h" fact="0.067"/>
          <dgm:constr type="l" for="ch" forName="bottSpace"/>
          <dgm:constr type="t" for="ch" forName="bottSpace" refType="b" refFor="ch" refForName="desTx"/>
        </dgm:constrLst>
        <dgm:ruleLst>
          <dgm:rule type="h" val="INF" fact="NaN" max="NaN"/>
        </dgm:ruleLst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hotoElip" styleLbl="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nameTx" styleLbl="revTx">
          <dgm:varLst>
            <dgm:chMax val="0"/>
            <dgm:chPref val="0"/>
          </dgm:varLst>
          <dgm:alg type="tx">
            <dgm:param type="txAnchorVert" val="t"/>
            <dgm:param type="txAnchorHorzCh" val="ct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HorzCh" val="ctr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13"/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13" fact="NaN" max="NaN"/>
            <dgm:rule type="h" val="INF" fact="NaN" max="NaN"/>
          </dgm:ruleLst>
        </dgm:layoutNode>
        <dgm:layoutNode name="bott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 algn="ctr">
          <a:lnSpc>
            <a:spcPct val="100000"/>
          </a:lnSpc>
          <a:defRPr b="1" spc="20">
            <a:latin typeface="+mj-lt"/>
          </a:defRPr>
        </a:lvl1pPr>
        <a:lvl2pPr algn="ctr">
          <a:lnSpc>
            <a:spcPct val="100000"/>
          </a:lnSpc>
          <a:defRPr>
            <a:latin typeface="+mj-lt"/>
          </a:defRPr>
        </a:lvl2pPr>
        <a:lvl3pPr algn="ctr">
          <a:buNone/>
          <a:defRPr i="1">
            <a:latin typeface="+mj-lt"/>
          </a:defRPr>
        </a:lvl3pPr>
        <a:lvl4pPr algn="ctr">
          <a:buNone/>
          <a:defRPr i="1">
            <a:latin typeface="+mj-lt"/>
          </a:defRPr>
        </a:lvl4pPr>
        <a:lvl5pPr algn="ctr">
          <a:buNone/>
          <a:defRPr i="1">
            <a:latin typeface="+mj-lt"/>
          </a:defRPr>
        </a:lvl5pPr>
        <a:lvl6pPr algn="ctr">
          <a:buNone/>
          <a:defRPr i="1">
            <a:latin typeface="+mj-lt"/>
          </a:defRPr>
        </a:lvl6pPr>
        <a:lvl7pPr algn="ctr">
          <a:buNone/>
          <a:defRPr i="1">
            <a:latin typeface="+mj-lt"/>
          </a:defRPr>
        </a:lvl7pPr>
        <a:lvl8pPr algn="ctr">
          <a:buNone/>
          <a:defRPr i="1">
            <a:latin typeface="+mj-lt"/>
          </a:defRPr>
        </a:lvl8pPr>
        <a:lvl9pPr algn="ctr">
          <a:buNone/>
          <a:defRPr i="1">
            <a:latin typeface="+mj-lt"/>
          </a:defRPr>
        </a:lvl9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0.79962</cdr:x>
      <cdr:y>0.2305</cdr:y>
    </cdr:from>
    <cdr:to>
      <cdr:x>0.94882</cdr:x>
      <cdr:y>0.34447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E041F53-758C-858D-4B60-A643E6F5AA46}"/>
            </a:ext>
          </a:extLst>
        </cdr:cNvPr>
        <cdr:cNvSpPr txBox="1"/>
      </cdr:nvSpPr>
      <cdr:spPr>
        <a:xfrm xmlns:a="http://schemas.openxmlformats.org/drawingml/2006/main">
          <a:off x="6384078" y="1408275"/>
          <a:ext cx="1191236" cy="6962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800" b="1" dirty="0">
              <a:solidFill>
                <a:srgbClr val="FF0000"/>
              </a:solidFill>
            </a:rPr>
            <a:t>COVID impact</a:t>
          </a:r>
        </a:p>
      </cdr:txBody>
    </cdr:sp>
  </cdr:relSizeAnchor>
  <cdr:relSizeAnchor xmlns:cdr="http://schemas.openxmlformats.org/drawingml/2006/chartDrawing">
    <cdr:from>
      <cdr:x>0.79512</cdr:x>
      <cdr:y>0.11897</cdr:y>
    </cdr:from>
    <cdr:to>
      <cdr:x>0.96458</cdr:x>
      <cdr:y>0.24148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95C948AC-124E-919C-EE85-2AE7E9ADBD58}"/>
            </a:ext>
          </a:extLst>
        </cdr:cNvPr>
        <cdr:cNvSpPr txBox="1"/>
      </cdr:nvSpPr>
      <cdr:spPr>
        <a:xfrm xmlns:a="http://schemas.openxmlformats.org/drawingml/2006/main">
          <a:off x="6348159" y="726864"/>
          <a:ext cx="1352989" cy="7485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800" b="1" dirty="0">
              <a:solidFill>
                <a:srgbClr val="FF0000"/>
              </a:solidFill>
            </a:rPr>
            <a:t>COVID rebound?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7BA811-8917-4F1D-B22F-E96045BFA4E0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C6A29-4676-420C-BBE3-ACC2B80F64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597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BFB8C-66CA-A740-8643-6A9F7B38CDD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94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1B92E-4C82-4232-A7EF-4516CA86A7E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50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1B92E-4C82-4232-A7EF-4516CA86A7E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702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3">
            <a:extLst>
              <a:ext uri="{FF2B5EF4-FFF2-40B4-BE49-F238E27FC236}">
                <a16:creationId xmlns:a16="http://schemas.microsoft.com/office/drawing/2014/main" id="{FCE00AC6-1AA1-42D9-83DD-4C308C3F9322}"/>
              </a:ext>
            </a:extLst>
          </p:cNvPr>
          <p:cNvSpPr/>
          <p:nvPr userDrawn="1"/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19A315-F756-49EC-8181-0EC3F0A37B09}"/>
              </a:ext>
            </a:extLst>
          </p:cNvPr>
          <p:cNvCxnSpPr>
            <a:cxnSpLocks/>
          </p:cNvCxnSpPr>
          <p:nvPr userDrawn="1"/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60F3E26-F530-48F5-983F-9DCFF41D4F39}"/>
              </a:ext>
            </a:extLst>
          </p:cNvPr>
          <p:cNvSpPr/>
          <p:nvPr userDrawn="1"/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C97701E-DAF9-4174-AA91-DA203CD27D6A}"/>
              </a:ext>
            </a:extLst>
          </p:cNvPr>
          <p:cNvSpPr/>
          <p:nvPr userDrawn="1"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F765374-1A4B-41DC-9E75-A95A6C655328}"/>
              </a:ext>
            </a:extLst>
          </p:cNvPr>
          <p:cNvSpPr/>
          <p:nvPr userDrawn="1"/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618DB8E-B14E-42E2-B454-6F4F36A8A9D9}"/>
              </a:ext>
            </a:extLst>
          </p:cNvPr>
          <p:cNvSpPr/>
          <p:nvPr userDrawn="1"/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97666F55-03F1-4D18-9653-0F360E127A7E}"/>
              </a:ext>
            </a:extLst>
          </p:cNvPr>
          <p:cNvSpPr/>
          <p:nvPr userDrawn="1"/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3208" y="2743200"/>
            <a:ext cx="6592824" cy="2386584"/>
          </a:xfrm>
        </p:spPr>
        <p:txBody>
          <a:bodyPr anchor="b"/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3208" y="5221224"/>
            <a:ext cx="6592824" cy="996696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10415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5312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5312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CF5677B-E56F-4452-ADDC-DA0E20A95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6500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865D9C09-AB3B-40EB-B1DA-9C6D723434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6500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273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2 medium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AA9DFF3-1B49-48A9-BF8A-57DD7D07CF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01259" y="2727729"/>
            <a:ext cx="4290740" cy="4130271"/>
          </a:xfrm>
          <a:custGeom>
            <a:avLst/>
            <a:gdLst>
              <a:gd name="connsiteX0" fmla="*/ 2503809 w 4290740"/>
              <a:gd name="connsiteY0" fmla="*/ 0 h 4130271"/>
              <a:gd name="connsiteX1" fmla="*/ 4198398 w 4290740"/>
              <a:gd name="connsiteY1" fmla="*/ 660580 h 4130271"/>
              <a:gd name="connsiteX2" fmla="*/ 4290740 w 4290740"/>
              <a:gd name="connsiteY2" fmla="*/ 751285 h 4130271"/>
              <a:gd name="connsiteX3" fmla="*/ 4290740 w 4290740"/>
              <a:gd name="connsiteY3" fmla="*/ 4130271 h 4130271"/>
              <a:gd name="connsiteX4" fmla="*/ 604508 w 4290740"/>
              <a:gd name="connsiteY4" fmla="*/ 4130271 h 4130271"/>
              <a:gd name="connsiteX5" fmla="*/ 461940 w 4290740"/>
              <a:gd name="connsiteY5" fmla="*/ 3953232 h 4130271"/>
              <a:gd name="connsiteX6" fmla="*/ 0 w 4290740"/>
              <a:gd name="connsiteY6" fmla="*/ 2503809 h 4130271"/>
              <a:gd name="connsiteX7" fmla="*/ 2503809 w 4290740"/>
              <a:gd name="connsiteY7" fmla="*/ 0 h 413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0740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0" y="751285"/>
                </a:lnTo>
                <a:lnTo>
                  <a:pt x="4290740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CFEFC13-B998-4A6F-A7ED-411E266D28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1609" y="0"/>
            <a:ext cx="3519311" cy="3007909"/>
          </a:xfrm>
          <a:custGeom>
            <a:avLst/>
            <a:gdLst>
              <a:gd name="connsiteX0" fmla="*/ 519779 w 3519311"/>
              <a:gd name="connsiteY0" fmla="*/ 0 h 3007909"/>
              <a:gd name="connsiteX1" fmla="*/ 2999531 w 3519311"/>
              <a:gd name="connsiteY1" fmla="*/ 0 h 3007909"/>
              <a:gd name="connsiteX2" fmla="*/ 3003920 w 3519311"/>
              <a:gd name="connsiteY2" fmla="*/ 3989 h 3007909"/>
              <a:gd name="connsiteX3" fmla="*/ 3519311 w 3519311"/>
              <a:gd name="connsiteY3" fmla="*/ 1248253 h 3007909"/>
              <a:gd name="connsiteX4" fmla="*/ 1759655 w 3519311"/>
              <a:gd name="connsiteY4" fmla="*/ 3007909 h 3007909"/>
              <a:gd name="connsiteX5" fmla="*/ 9084 w 3519311"/>
              <a:gd name="connsiteY5" fmla="*/ 1428168 h 3007909"/>
              <a:gd name="connsiteX6" fmla="*/ 0 w 3519311"/>
              <a:gd name="connsiteY6" fmla="*/ 1248273 h 3007909"/>
              <a:gd name="connsiteX7" fmla="*/ 0 w 3519311"/>
              <a:gd name="connsiteY7" fmla="*/ 1248233 h 3007909"/>
              <a:gd name="connsiteX8" fmla="*/ 9084 w 3519311"/>
              <a:gd name="connsiteY8" fmla="*/ 1068339 h 3007909"/>
              <a:gd name="connsiteX9" fmla="*/ 515391 w 3519311"/>
              <a:gd name="connsiteY9" fmla="*/ 3989 h 300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19311" h="3007909">
                <a:moveTo>
                  <a:pt x="519779" y="0"/>
                </a:moveTo>
                <a:lnTo>
                  <a:pt x="2999531" y="0"/>
                </a:lnTo>
                <a:lnTo>
                  <a:pt x="3003920" y="3989"/>
                </a:lnTo>
                <a:cubicBezTo>
                  <a:pt x="3322355" y="322424"/>
                  <a:pt x="3519311" y="762338"/>
                  <a:pt x="3519311" y="1248253"/>
                </a:cubicBezTo>
                <a:cubicBezTo>
                  <a:pt x="3519311" y="2220084"/>
                  <a:pt x="2731486" y="3007909"/>
                  <a:pt x="1759655" y="3007909"/>
                </a:cubicBezTo>
                <a:cubicBezTo>
                  <a:pt x="848565" y="3007909"/>
                  <a:pt x="99196" y="2315485"/>
                  <a:pt x="9084" y="1428168"/>
                </a:cubicBezTo>
                <a:lnTo>
                  <a:pt x="0" y="1248273"/>
                </a:lnTo>
                <a:lnTo>
                  <a:pt x="0" y="1248233"/>
                </a:lnTo>
                <a:lnTo>
                  <a:pt x="9084" y="1068339"/>
                </a:lnTo>
                <a:cubicBezTo>
                  <a:pt x="51137" y="654258"/>
                  <a:pt x="236761" y="282620"/>
                  <a:pt x="515391" y="3989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7BFFB5A-A05C-4B0C-905C-5884361304B2}"/>
              </a:ext>
            </a:extLst>
          </p:cNvPr>
          <p:cNvSpPr/>
          <p:nvPr userDrawn="1"/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9F33AC6C-4807-4785-AE9F-84BFEEDA9F7E}"/>
              </a:ext>
            </a:extLst>
          </p:cNvPr>
          <p:cNvSpPr/>
          <p:nvPr userDrawn="1"/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65760"/>
            <a:ext cx="512064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828800"/>
            <a:ext cx="5093208" cy="4352544"/>
          </a:xfrm>
        </p:spPr>
        <p:txBody>
          <a:bodyPr/>
          <a:lstStyle>
            <a:lvl1pPr marL="0" indent="0">
              <a:buNone/>
              <a:defRPr sz="2400"/>
            </a:lvl1pPr>
            <a:lvl2pPr marL="228600">
              <a:defRPr/>
            </a:lvl2pPr>
            <a:lvl3pPr marL="457200">
              <a:defRPr/>
            </a:lvl3pPr>
            <a:lvl4pPr marL="685800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13178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642EAF0-DE94-4F90-82E3-6F316AA8353A}"/>
              </a:ext>
            </a:extLst>
          </p:cNvPr>
          <p:cNvSpPr/>
          <p:nvPr userDrawn="1"/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22D7888-22FA-4AA1-9BA4-CC61D6643D47}"/>
              </a:ext>
            </a:extLst>
          </p:cNvPr>
          <p:cNvSpPr/>
          <p:nvPr userDrawn="1"/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BB6E464-8999-4773-A1F2-E6CAA990E572}"/>
              </a:ext>
            </a:extLst>
          </p:cNvPr>
          <p:cNvSpPr/>
          <p:nvPr userDrawn="1"/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E9CE183-B21E-41EB-A082-DF9C3AD659D5}"/>
              </a:ext>
            </a:extLst>
          </p:cNvPr>
          <p:cNvSpPr/>
          <p:nvPr userDrawn="1"/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EA14BE8-FDD0-4434-9C3E-BFF78C22D9E3}"/>
              </a:ext>
            </a:extLst>
          </p:cNvPr>
          <p:cNvSpPr/>
          <p:nvPr userDrawn="1"/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C76330B-4C5E-463F-921A-D91F1F1F6049}"/>
              </a:ext>
            </a:extLst>
          </p:cNvPr>
          <p:cNvSpPr/>
          <p:nvPr userDrawn="1"/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494E364-7EA8-4D92-915D-75D1A3A67C07}"/>
              </a:ext>
            </a:extLst>
          </p:cNvPr>
          <p:cNvSpPr/>
          <p:nvPr userDrawn="1"/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8" y="1234440"/>
            <a:ext cx="3236976" cy="406908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82496" y="6356350"/>
            <a:ext cx="1545336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9048" y="6356350"/>
            <a:ext cx="4114800" cy="365125"/>
          </a:xfrm>
        </p:spPr>
        <p:txBody>
          <a:bodyPr/>
          <a:lstStyle>
            <a:lvl1pPr algn="l">
              <a:defRPr>
                <a:latin typeface="+mn-lt"/>
              </a:defRPr>
            </a:lvl1pPr>
          </a:lstStyle>
          <a:p>
            <a:pPr algn="l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06456" y="6356350"/>
            <a:ext cx="850392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5976" y="2551176"/>
            <a:ext cx="4709160" cy="1755648"/>
          </a:xfrm>
        </p:spPr>
        <p:txBody>
          <a:bodyPr/>
          <a:lstStyle>
            <a:lvl1pPr marL="0" indent="0">
              <a:buNone/>
              <a:defRPr sz="2400"/>
            </a:lvl1pPr>
            <a:lvl2pPr marL="228600">
              <a:defRPr sz="1800"/>
            </a:lvl2pPr>
            <a:lvl3pPr marL="457200"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2677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648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9A1C714-6A0E-456D-A2E2-6288C0EA0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5405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628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012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AFA665D7-34D0-4262-B345-9B1A1BA8DA17}"/>
              </a:ext>
            </a:extLst>
          </p:cNvPr>
          <p:cNvSpPr/>
          <p:nvPr userDrawn="1"/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39ECC553-79E5-4B14-89C9-4DAD2B1021B1}"/>
              </a:ext>
            </a:extLst>
          </p:cNvPr>
          <p:cNvSpPr/>
          <p:nvPr userDrawn="1"/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5797934-7E2B-4F94-89C4-0279413FF821}"/>
              </a:ext>
            </a:extLst>
          </p:cNvPr>
          <p:cNvSpPr/>
          <p:nvPr userDrawn="1"/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432" y="1399032"/>
            <a:ext cx="3236976" cy="406908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8152" y="1527048"/>
            <a:ext cx="5111496" cy="3931920"/>
          </a:xfrm>
        </p:spPr>
        <p:txBody>
          <a:bodyPr anchor="ctr"/>
          <a:lstStyle>
            <a:lvl1pPr marL="0" indent="0">
              <a:buNone/>
              <a:defRPr/>
            </a:lvl1pPr>
            <a:lvl2pPr marL="228600">
              <a:defRPr/>
            </a:lvl2pPr>
            <a:lvl3pPr marL="457200">
              <a:defRPr/>
            </a:lvl3pPr>
            <a:lvl4pPr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44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A614E3F-4FB2-4152-A59C-941C908D7B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00479" y="1150210"/>
            <a:ext cx="2207046" cy="2204178"/>
          </a:xfrm>
          <a:custGeom>
            <a:avLst/>
            <a:gdLst>
              <a:gd name="connsiteX0" fmla="*/ 1098749 w 2207046"/>
              <a:gd name="connsiteY0" fmla="*/ 0 h 2204178"/>
              <a:gd name="connsiteX1" fmla="*/ 2201707 w 2207046"/>
              <a:gd name="connsiteY1" fmla="*/ 995326 h 2204178"/>
              <a:gd name="connsiteX2" fmla="*/ 2207046 w 2207046"/>
              <a:gd name="connsiteY2" fmla="*/ 1101058 h 2204178"/>
              <a:gd name="connsiteX3" fmla="*/ 2207046 w 2207046"/>
              <a:gd name="connsiteY3" fmla="*/ 1116306 h 2204178"/>
              <a:gd name="connsiteX4" fmla="*/ 2201707 w 2207046"/>
              <a:gd name="connsiteY4" fmla="*/ 1222039 h 2204178"/>
              <a:gd name="connsiteX5" fmla="*/ 1322187 w 2207046"/>
              <a:gd name="connsiteY5" fmla="*/ 2194840 h 2204178"/>
              <a:gd name="connsiteX6" fmla="*/ 1260999 w 2207046"/>
              <a:gd name="connsiteY6" fmla="*/ 2204178 h 2204178"/>
              <a:gd name="connsiteX7" fmla="*/ 936500 w 2207046"/>
              <a:gd name="connsiteY7" fmla="*/ 2204178 h 2204178"/>
              <a:gd name="connsiteX8" fmla="*/ 875311 w 2207046"/>
              <a:gd name="connsiteY8" fmla="*/ 2194840 h 2204178"/>
              <a:gd name="connsiteX9" fmla="*/ 12592 w 2207046"/>
              <a:gd name="connsiteY9" fmla="*/ 1332120 h 2204178"/>
              <a:gd name="connsiteX10" fmla="*/ 0 w 2207046"/>
              <a:gd name="connsiteY10" fmla="*/ 1249617 h 2204178"/>
              <a:gd name="connsiteX11" fmla="*/ 0 w 2207046"/>
              <a:gd name="connsiteY11" fmla="*/ 967747 h 2204178"/>
              <a:gd name="connsiteX12" fmla="*/ 12592 w 2207046"/>
              <a:gd name="connsiteY12" fmla="*/ 885244 h 2204178"/>
              <a:gd name="connsiteX13" fmla="*/ 1098749 w 2207046"/>
              <a:gd name="connsiteY13" fmla="*/ 0 h 2204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07046" h="2204178">
                <a:moveTo>
                  <a:pt x="1098749" y="0"/>
                </a:moveTo>
                <a:cubicBezTo>
                  <a:pt x="1672788" y="0"/>
                  <a:pt x="2144931" y="436266"/>
                  <a:pt x="2201707" y="995326"/>
                </a:cubicBezTo>
                <a:lnTo>
                  <a:pt x="2207046" y="1101058"/>
                </a:lnTo>
                <a:lnTo>
                  <a:pt x="2207046" y="1116306"/>
                </a:lnTo>
                <a:lnTo>
                  <a:pt x="2201707" y="1222039"/>
                </a:lnTo>
                <a:cubicBezTo>
                  <a:pt x="2152501" y="1706557"/>
                  <a:pt x="1791308" y="2098844"/>
                  <a:pt x="1322187" y="2194840"/>
                </a:cubicBezTo>
                <a:lnTo>
                  <a:pt x="1260999" y="2204178"/>
                </a:lnTo>
                <a:lnTo>
                  <a:pt x="936500" y="2204178"/>
                </a:lnTo>
                <a:lnTo>
                  <a:pt x="875311" y="2194840"/>
                </a:lnTo>
                <a:cubicBezTo>
                  <a:pt x="442276" y="2106228"/>
                  <a:pt x="101204" y="1765156"/>
                  <a:pt x="12592" y="1332120"/>
                </a:cubicBezTo>
                <a:lnTo>
                  <a:pt x="0" y="1249617"/>
                </a:lnTo>
                <a:lnTo>
                  <a:pt x="0" y="967747"/>
                </a:lnTo>
                <a:lnTo>
                  <a:pt x="12592" y="885244"/>
                </a:lnTo>
                <a:cubicBezTo>
                  <a:pt x="115972" y="380036"/>
                  <a:pt x="562980" y="0"/>
                  <a:pt x="109874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A1F486A-F545-4642-B1CB-5356704413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44632" y="2579683"/>
            <a:ext cx="3096807" cy="3096807"/>
          </a:xfrm>
          <a:custGeom>
            <a:avLst/>
            <a:gdLst>
              <a:gd name="connsiteX0" fmla="*/ 1548404 w 3096807"/>
              <a:gd name="connsiteY0" fmla="*/ 0 h 3096807"/>
              <a:gd name="connsiteX1" fmla="*/ 3096807 w 3096807"/>
              <a:gd name="connsiteY1" fmla="*/ 1548404 h 3096807"/>
              <a:gd name="connsiteX2" fmla="*/ 1548404 w 3096807"/>
              <a:gd name="connsiteY2" fmla="*/ 3096807 h 3096807"/>
              <a:gd name="connsiteX3" fmla="*/ 0 w 3096807"/>
              <a:gd name="connsiteY3" fmla="*/ 1548404 h 3096807"/>
              <a:gd name="connsiteX4" fmla="*/ 1548404 w 3096807"/>
              <a:gd name="connsiteY4" fmla="*/ 0 h 309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6807" h="3096807">
                <a:moveTo>
                  <a:pt x="1548404" y="0"/>
                </a:moveTo>
                <a:cubicBezTo>
                  <a:pt x="2403564" y="0"/>
                  <a:pt x="3096807" y="693243"/>
                  <a:pt x="3096807" y="1548404"/>
                </a:cubicBezTo>
                <a:cubicBezTo>
                  <a:pt x="3096807" y="2403564"/>
                  <a:pt x="2403564" y="3096807"/>
                  <a:pt x="1548404" y="3096807"/>
                </a:cubicBezTo>
                <a:cubicBezTo>
                  <a:pt x="693243" y="3096807"/>
                  <a:pt x="0" y="2403564"/>
                  <a:pt x="0" y="1548404"/>
                </a:cubicBezTo>
                <a:cubicBezTo>
                  <a:pt x="0" y="693243"/>
                  <a:pt x="693243" y="0"/>
                  <a:pt x="154840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365124"/>
            <a:ext cx="5806440" cy="13258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" y="1825625"/>
            <a:ext cx="5806440" cy="435254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/>
            </a:lvl1pPr>
            <a:lvl2pPr marL="228600">
              <a:lnSpc>
                <a:spcPct val="110000"/>
              </a:lnSpc>
              <a:defRPr sz="2000"/>
            </a:lvl2pPr>
            <a:lvl3pPr marL="457200">
              <a:lnSpc>
                <a:spcPct val="110000"/>
              </a:lnSpc>
              <a:defRPr sz="1800"/>
            </a:lvl3pPr>
            <a:lvl4pPr marL="685800">
              <a:lnSpc>
                <a:spcPct val="110000"/>
              </a:lnSpc>
              <a:defRPr sz="1600"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8E71C73-7BAD-4838-88C1-42E045A9D179}"/>
              </a:ext>
            </a:extLst>
          </p:cNvPr>
          <p:cNvSpPr/>
          <p:nvPr userDrawn="1"/>
        </p:nvSpPr>
        <p:spPr>
          <a:xfrm>
            <a:off x="10249620" y="1555068"/>
            <a:ext cx="819303" cy="7970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560922-5803-412D-880B-065E75DCBC0A}"/>
              </a:ext>
            </a:extLst>
          </p:cNvPr>
          <p:cNvSpPr/>
          <p:nvPr userDrawn="1"/>
        </p:nvSpPr>
        <p:spPr>
          <a:xfrm>
            <a:off x="7590089" y="4034393"/>
            <a:ext cx="876704" cy="876704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839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00EACD1-D216-4037-8AFF-80CF273586DF}"/>
              </a:ext>
            </a:extLst>
          </p:cNvPr>
          <p:cNvSpPr/>
          <p:nvPr userDrawn="1"/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F941DE04-3FEA-4A57-B200-F9F6A765C792}"/>
              </a:ext>
            </a:extLst>
          </p:cNvPr>
          <p:cNvSpPr/>
          <p:nvPr userDrawn="1"/>
        </p:nvSpPr>
        <p:spPr>
          <a:xfrm rot="9222429" flipV="1">
            <a:off x="2494119" y="-28502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565C7B4-4152-4548-A771-EB148A028FDB}"/>
              </a:ext>
            </a:extLst>
          </p:cNvPr>
          <p:cNvSpPr/>
          <p:nvPr userDrawn="1"/>
        </p:nvSpPr>
        <p:spPr>
          <a:xfrm>
            <a:off x="8165417" y="5241988"/>
            <a:ext cx="759403" cy="7388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9272" y="1380744"/>
            <a:ext cx="5559552" cy="2514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19272" y="4078224"/>
            <a:ext cx="5559552" cy="153619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5573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576" y="1911096"/>
            <a:ext cx="98298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081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1096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892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with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3E3FD7E-C80A-4707-A8E9-4134DF91F3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8000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0EC23F5-CD2E-4207-A4E6-73BDFF74D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0" y="370600"/>
            <a:ext cx="5923842" cy="5923842"/>
          </a:xfrm>
          <a:custGeom>
            <a:avLst/>
            <a:gdLst>
              <a:gd name="connsiteX0" fmla="*/ 2961921 w 5923842"/>
              <a:gd name="connsiteY0" fmla="*/ 0 h 5923842"/>
              <a:gd name="connsiteX1" fmla="*/ 5923842 w 5923842"/>
              <a:gd name="connsiteY1" fmla="*/ 2961921 h 5923842"/>
              <a:gd name="connsiteX2" fmla="*/ 2961921 w 5923842"/>
              <a:gd name="connsiteY2" fmla="*/ 5923842 h 5923842"/>
              <a:gd name="connsiteX3" fmla="*/ 0 w 5923842"/>
              <a:gd name="connsiteY3" fmla="*/ 2961921 h 5923842"/>
              <a:gd name="connsiteX4" fmla="*/ 2961921 w 5923842"/>
              <a:gd name="connsiteY4" fmla="*/ 0 h 592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3842" h="5923842">
                <a:moveTo>
                  <a:pt x="2961921" y="0"/>
                </a:moveTo>
                <a:cubicBezTo>
                  <a:pt x="4597745" y="0"/>
                  <a:pt x="5923842" y="1326097"/>
                  <a:pt x="5923842" y="2961921"/>
                </a:cubicBezTo>
                <a:cubicBezTo>
                  <a:pt x="5923842" y="4597745"/>
                  <a:pt x="4597745" y="5923842"/>
                  <a:pt x="2961921" y="5923842"/>
                </a:cubicBezTo>
                <a:cubicBezTo>
                  <a:pt x="1326097" y="5923842"/>
                  <a:pt x="0" y="4597745"/>
                  <a:pt x="0" y="2961921"/>
                </a:cubicBezTo>
                <a:cubicBezTo>
                  <a:pt x="0" y="1326097"/>
                  <a:pt x="1326097" y="0"/>
                  <a:pt x="2961921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</p:spPr>
        <p:txBody>
          <a:bodyPr wrap="square" lIns="457200" rIns="457200" bIns="2331720" anchor="b" anchorCtr="0">
            <a:no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5304" y="4379976"/>
            <a:ext cx="5038344" cy="7132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B76FE53-FB67-4871-8485-71BAAFD7D1B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05/09/2023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D26FED4-1CE2-444B-A77E-EB3CB505AF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Indiana Libraries and Literacy Symposium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FD25AA-10CC-48D8-9577-257871107B9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28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906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94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6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71" r:id="rId4"/>
    <p:sldLayoutId id="2147483770" r:id="rId5"/>
    <p:sldLayoutId id="2147483774" r:id="rId6"/>
    <p:sldLayoutId id="2147483783" r:id="rId7"/>
    <p:sldLayoutId id="2147483772" r:id="rId8"/>
    <p:sldLayoutId id="2147483773" r:id="rId9"/>
    <p:sldLayoutId id="2147483785" r:id="rId10"/>
    <p:sldLayoutId id="2147483786" r:id="rId11"/>
    <p:sldLayoutId id="2147483787" r:id="rId12"/>
    <p:sldLayoutId id="2147483775" r:id="rId13"/>
    <p:sldLayoutId id="2147483788" r:id="rId14"/>
    <p:sldLayoutId id="2147483776" r:id="rId15"/>
    <p:sldLayoutId id="2147483777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rawpixel.com/search/face%20mask" TargetMode="External"/><Relationship Id="rId4" Type="http://schemas.openxmlformats.org/officeDocument/2006/relationships/image" Target="../media/image18.1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hyperlink" Target="https://libslide.org/data-tools/state-profile/" TargetMode="Externa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cpalm.com/story/opinion/columnists/laurence-reisman/2022/09/16/pic-closed-classroom-library-shocking-who-chooses-books-opinion/10396783002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truthout.org/authors/emily-drabinski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truthout.org/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a.org/aasl/advocacy/right2read" TargetMode="External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nces.ed.gov/ccd/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libslide.org/" TargetMode="External"/><Relationship Id="rId2" Type="http://schemas.openxmlformats.org/officeDocument/2006/relationships/hyperlink" Target="mailto:Biagini@pitt.edu" TargetMode="Externa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08836-40C5-46C2-81BA-21AA271769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9446" y="2386667"/>
            <a:ext cx="6996586" cy="2906785"/>
          </a:xfrm>
        </p:spPr>
        <p:txBody>
          <a:bodyPr>
            <a:normAutofit fontScale="90000"/>
          </a:bodyPr>
          <a:lstStyle/>
          <a:p>
            <a:r>
              <a:rPr lang="en-US" sz="5300" dirty="0">
                <a:solidFill>
                  <a:srgbClr val="FFFFFF"/>
                </a:solidFill>
                <a:latin typeface="Arial Black" panose="020B0A04020102020204" pitchFamily="34" charset="0"/>
              </a:rPr>
              <a:t>School Libraries </a:t>
            </a:r>
            <a:br>
              <a:rPr lang="en-US" sz="5300" dirty="0">
                <a:solidFill>
                  <a:srgbClr val="FFFFFF"/>
                </a:solidFill>
                <a:latin typeface="Arial Black" panose="020B0A04020102020204" pitchFamily="34" charset="0"/>
              </a:rPr>
            </a:br>
            <a:r>
              <a:rPr lang="en-US" sz="5300" dirty="0">
                <a:solidFill>
                  <a:srgbClr val="FFFFFF"/>
                </a:solidFill>
                <a:latin typeface="Arial Black" panose="020B0A04020102020204" pitchFamily="34" charset="0"/>
              </a:rPr>
              <a:t>Link Students to Literacies: </a:t>
            </a:r>
            <a:br>
              <a:rPr lang="en-US" sz="5300" dirty="0">
                <a:solidFill>
                  <a:srgbClr val="FFFFFF"/>
                </a:solidFill>
                <a:latin typeface="Arial Black" panose="020B0A04020102020204" pitchFamily="34" charset="0"/>
              </a:rPr>
            </a:br>
            <a:r>
              <a:rPr lang="en-US" sz="5300" dirty="0">
                <a:solidFill>
                  <a:srgbClr val="FFFFFF"/>
                </a:solidFill>
                <a:latin typeface="Arial Black" panose="020B0A04020102020204" pitchFamily="34" charset="0"/>
              </a:rPr>
              <a:t>What We Know Now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CC4EC4-809C-4FD2-AA20-009F08590D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3208" y="4471331"/>
            <a:ext cx="6592824" cy="2189527"/>
          </a:xfrm>
        </p:spPr>
        <p:txBody>
          <a:bodyPr>
            <a:normAutofit fontScale="25000" lnSpcReduction="20000"/>
          </a:bodyPr>
          <a:lstStyle/>
          <a:p>
            <a:pPr algn="ctr"/>
            <a:endParaRPr lang="en-US" sz="6000" b="1" dirty="0">
              <a:solidFill>
                <a:srgbClr val="FFFFFF"/>
              </a:solidFill>
            </a:endParaRPr>
          </a:p>
          <a:p>
            <a:pPr algn="ctr"/>
            <a:r>
              <a:rPr lang="en-US" sz="8600" b="1" dirty="0">
                <a:solidFill>
                  <a:srgbClr val="FFFFFF"/>
                </a:solidFill>
              </a:rPr>
              <a:t>Mary K. Biagini, PhD</a:t>
            </a:r>
          </a:p>
          <a:p>
            <a:pPr algn="ctr"/>
            <a:r>
              <a:rPr lang="en-US" sz="8600" b="1" dirty="0">
                <a:solidFill>
                  <a:srgbClr val="FFFFFF"/>
                </a:solidFill>
              </a:rPr>
              <a:t>University of Pittsburgh</a:t>
            </a:r>
          </a:p>
          <a:p>
            <a:pPr algn="ctr"/>
            <a:endParaRPr lang="en-US" sz="8600" b="1" dirty="0">
              <a:solidFill>
                <a:srgbClr val="FFFFFF"/>
              </a:solidFill>
            </a:endParaRPr>
          </a:p>
          <a:p>
            <a:pPr algn="ctr"/>
            <a:r>
              <a:rPr lang="en-US" sz="10400" b="1" dirty="0">
                <a:solidFill>
                  <a:srgbClr val="FFFFFF"/>
                </a:solidFill>
              </a:rPr>
              <a:t>Indiana Libraries and Literacies Symposium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75338" y="1611923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9 May 2023</a:t>
            </a:r>
          </a:p>
        </p:txBody>
      </p:sp>
    </p:spTree>
    <p:extLst>
      <p:ext uri="{BB962C8B-B14F-4D97-AF65-F5344CB8AC3E}">
        <p14:creationId xmlns:p14="http://schemas.microsoft.com/office/powerpoint/2010/main" val="800962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C037F-9B04-45A9-8AE6-A85178849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9272" y="656492"/>
            <a:ext cx="5559552" cy="210429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 Black" panose="020B0A04020102020204" pitchFamily="34" charset="0"/>
              </a:rPr>
              <a:t>Our Context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9FB76-25BA-4481-B88D-DCB748E16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37483" y="2414955"/>
            <a:ext cx="5922627" cy="3199462"/>
          </a:xfrm>
        </p:spPr>
        <p:txBody>
          <a:bodyPr>
            <a:normAutofit fontScale="92500" lnSpcReduction="10000"/>
          </a:bodyPr>
          <a:lstStyle/>
          <a:p>
            <a:endParaRPr lang="en-US" sz="4000" b="1" dirty="0">
              <a:solidFill>
                <a:srgbClr val="FFFFFF"/>
              </a:solidFill>
            </a:endParaRPr>
          </a:p>
          <a:p>
            <a:r>
              <a:rPr lang="en-US" sz="4800" b="1" dirty="0">
                <a:solidFill>
                  <a:srgbClr val="FFFFFF"/>
                </a:solidFill>
              </a:rPr>
              <a:t>To understand today we need to understand </a:t>
            </a:r>
          </a:p>
          <a:p>
            <a:r>
              <a:rPr lang="en-US" sz="4800" b="1" dirty="0">
                <a:solidFill>
                  <a:srgbClr val="FFFFFF"/>
                </a:solidFill>
              </a:rPr>
              <a:t>how we got here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283594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3DA7759-3209-4FE2-96D1-4EEDD81E9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94433" y="2"/>
            <a:ext cx="849328" cy="357668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1460DAD-8769-4C9F-9C8C-BB0443909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3536" y="5717905"/>
            <a:ext cx="1771609" cy="1140095"/>
          </a:xfrm>
          <a:custGeom>
            <a:avLst/>
            <a:gdLst/>
            <a:ahLst/>
            <a:cxnLst/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45D489D-16E1-484D-867B-144368D74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A496F5-B01E-4BF8-9D1E-C4E53B6F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225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2906963" y="1348064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F65370-5987-4A79-D392-FBA66AB87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784" y="643466"/>
            <a:ext cx="3951214" cy="563988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Arial Black" panose="020B0A04020102020204" pitchFamily="34" charset="0"/>
              </a:rPr>
              <a:t>School Libraries are not a new concept--Ben Franklin realized their importance!</a:t>
            </a:r>
            <a:b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Rectangle 1">
            <a:extLst>
              <a:ext uri="{FF2B5EF4-FFF2-40B4-BE49-F238E27FC236}">
                <a16:creationId xmlns:a16="http://schemas.microsoft.com/office/drawing/2014/main" id="{2A76C80F-1DD2-E706-133C-632FC47A26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7509131"/>
              </p:ext>
            </p:extLst>
          </p:nvPr>
        </p:nvGraphicFramePr>
        <p:xfrm>
          <a:off x="5237018" y="653693"/>
          <a:ext cx="6303729" cy="5560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86D11B-65A8-A508-4220-5B4B0B61A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05/09/2023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8805CE-1540-1627-6204-8E5D0F32F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B5697C-3289-CBBC-B91C-DDEE27852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95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7D70B4E-60F0-4587-9D0A-C9E66E53A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F27710-9383-B8F7-11E3-87526EF84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7230"/>
          <a:stretch/>
        </p:blipFill>
        <p:spPr>
          <a:xfrm>
            <a:off x="20" y="-1"/>
            <a:ext cx="11828189" cy="6858000"/>
          </a:xfrm>
          <a:custGeom>
            <a:avLst/>
            <a:gdLst/>
            <a:ahLst/>
            <a:cxnLst/>
            <a:rect l="l" t="t" r="r" b="b"/>
            <a:pathLst>
              <a:path w="11828209" h="6851225">
                <a:moveTo>
                  <a:pt x="1484882" y="0"/>
                </a:moveTo>
                <a:lnTo>
                  <a:pt x="8520272" y="0"/>
                </a:lnTo>
                <a:lnTo>
                  <a:pt x="8541915" y="12445"/>
                </a:lnTo>
                <a:cubicBezTo>
                  <a:pt x="10512125" y="1209574"/>
                  <a:pt x="11828209" y="3376047"/>
                  <a:pt x="11828209" y="5849907"/>
                </a:cubicBezTo>
                <a:cubicBezTo>
                  <a:pt x="11828209" y="6085513"/>
                  <a:pt x="11816272" y="6318331"/>
                  <a:pt x="11792969" y="6547788"/>
                </a:cubicBezTo>
                <a:lnTo>
                  <a:pt x="11754411" y="6851225"/>
                </a:lnTo>
                <a:lnTo>
                  <a:pt x="0" y="6851225"/>
                </a:lnTo>
                <a:lnTo>
                  <a:pt x="0" y="1208190"/>
                </a:lnTo>
                <a:lnTo>
                  <a:pt x="176127" y="1023457"/>
                </a:lnTo>
                <a:cubicBezTo>
                  <a:pt x="562126" y="637458"/>
                  <a:pt x="994141" y="297476"/>
                  <a:pt x="1463239" y="12445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F149F64-F5A8-406B-96EB-0B8A677B43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76322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A9EE7A9-906A-4407-BE4D-A564B220B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E203C2-8F3E-7DD1-4FDE-CB6F2E7DD1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45758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05/09/2023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B9F4CF-2921-B72E-19EB-52876738C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05917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Indiana Libraries and Literacy Symposium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460561-5612-40C2-698F-8A4C2A7C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54634" y="6356350"/>
            <a:ext cx="139916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  <a:defRPr/>
              </a:pPr>
              <a:t>12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9A5E47-BC99-F576-649F-2672A9A87FE6}"/>
              </a:ext>
            </a:extLst>
          </p:cNvPr>
          <p:cNvSpPr txBox="1"/>
          <p:nvPr/>
        </p:nvSpPr>
        <p:spPr>
          <a:xfrm>
            <a:off x="7145215" y="3293706"/>
            <a:ext cx="3986205" cy="120032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Mary Kingsbury, First professionally-trained school librarian--1900</a:t>
            </a:r>
          </a:p>
        </p:txBody>
      </p:sp>
    </p:spTree>
    <p:extLst>
      <p:ext uri="{BB962C8B-B14F-4D97-AF65-F5344CB8AC3E}">
        <p14:creationId xmlns:p14="http://schemas.microsoft.com/office/powerpoint/2010/main" val="251214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3DA7759-3209-4FE2-96D1-4EEDD81E9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94433" y="2"/>
            <a:ext cx="849328" cy="357668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1460DAD-8769-4C9F-9C8C-BB0443909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3536" y="5717905"/>
            <a:ext cx="1771609" cy="1140095"/>
          </a:xfrm>
          <a:custGeom>
            <a:avLst/>
            <a:gdLst/>
            <a:ahLst/>
            <a:cxnLst/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E5A632B-B15A-489E-8337-BC0F40DBC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05262" y="859948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F65370-5987-4A79-D392-FBA66AB87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784" y="1025769"/>
            <a:ext cx="3939327" cy="51887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en-US" sz="4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rgbClr val="FFFFFF"/>
                </a:solidFill>
                <a:latin typeface="Arial Black" panose="020B0A04020102020204" pitchFamily="34" charset="0"/>
              </a:rPr>
              <a:t>Rise of school libraries:</a:t>
            </a:r>
            <a:br>
              <a:rPr lang="en-US" kern="1200" dirty="0">
                <a:solidFill>
                  <a:srgbClr val="FFFFFF"/>
                </a:solidFill>
                <a:latin typeface="Arial Black" panose="020B0A04020102020204" pitchFamily="34" charset="0"/>
              </a:rPr>
            </a:br>
            <a:r>
              <a:rPr lang="en-US" kern="1200" dirty="0">
                <a:solidFill>
                  <a:srgbClr val="FFFFFF"/>
                </a:solidFill>
                <a:latin typeface="Arial Black" panose="020B0A04020102020204" pitchFamily="34" charset="0"/>
              </a:rPr>
              <a:t>  </a:t>
            </a:r>
            <a:br>
              <a:rPr lang="en-US" kern="1200" dirty="0">
                <a:solidFill>
                  <a:srgbClr val="FFFFFF"/>
                </a:solidFill>
                <a:latin typeface="Arial Black" panose="020B0A04020102020204" pitchFamily="34" charset="0"/>
              </a:rPr>
            </a:br>
            <a:r>
              <a:rPr lang="en-US" kern="1200" dirty="0">
                <a:solidFill>
                  <a:srgbClr val="FFFFFF"/>
                </a:solidFill>
                <a:latin typeface="Arial Black" panose="020B0A04020102020204" pitchFamily="34" charset="0"/>
              </a:rPr>
              <a:t>Standards</a:t>
            </a:r>
            <a:br>
              <a:rPr lang="en-US" kern="1200" dirty="0">
                <a:solidFill>
                  <a:srgbClr val="FFFFFF"/>
                </a:solidFill>
                <a:latin typeface="Arial Black" panose="020B0A04020102020204" pitchFamily="34" charset="0"/>
              </a:rPr>
            </a:br>
            <a:r>
              <a:rPr lang="en-US" kern="1200" dirty="0">
                <a:solidFill>
                  <a:srgbClr val="FFFFFF"/>
                </a:solidFill>
                <a:latin typeface="Arial Black" panose="020B0A04020102020204" pitchFamily="34" charset="0"/>
              </a:rPr>
              <a:t>  Professional  organizations</a:t>
            </a:r>
            <a:br>
              <a:rPr lang="en-US" kern="1200" dirty="0">
                <a:solidFill>
                  <a:srgbClr val="FFFFFF"/>
                </a:solidFill>
                <a:latin typeface="Arial Black" panose="020B0A04020102020204" pitchFamily="34" charset="0"/>
              </a:rPr>
            </a:br>
            <a:br>
              <a:rPr lang="en-US" kern="1200" dirty="0">
                <a:solidFill>
                  <a:srgbClr val="FFFFFF"/>
                </a:solidFill>
                <a:latin typeface="Arial Black" panose="020B0A04020102020204" pitchFamily="34" charset="0"/>
              </a:rPr>
            </a:br>
            <a:r>
              <a:rPr lang="en-US" kern="1200" dirty="0">
                <a:solidFill>
                  <a:srgbClr val="FFFFFF"/>
                </a:solidFill>
                <a:latin typeface="Arial Black" panose="020B0A04020102020204" pitchFamily="34" charset="0"/>
              </a:rPr>
              <a:t>Federal</a:t>
            </a:r>
            <a:br>
              <a:rPr lang="en-US" kern="1200" dirty="0">
                <a:solidFill>
                  <a:srgbClr val="FFFFFF"/>
                </a:solidFill>
                <a:latin typeface="Arial Black" panose="020B0A04020102020204" pitchFamily="34" charset="0"/>
              </a:rPr>
            </a:br>
            <a:r>
              <a:rPr lang="en-US" kern="1200" dirty="0">
                <a:solidFill>
                  <a:srgbClr val="FFFFFF"/>
                </a:solidFill>
                <a:latin typeface="Arial Black" panose="020B0A04020102020204" pitchFamily="34" charset="0"/>
              </a:rPr>
              <a:t>funding   </a:t>
            </a:r>
            <a:b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51547D7-AD18-407B-A5F4-F8225B5DC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5452" y="434266"/>
            <a:ext cx="7217701" cy="5922084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Rectangle 1">
            <a:extLst>
              <a:ext uri="{FF2B5EF4-FFF2-40B4-BE49-F238E27FC236}">
                <a16:creationId xmlns:a16="http://schemas.microsoft.com/office/drawing/2014/main" id="{2A76C80F-1DD2-E706-133C-632FC47A26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020609"/>
              </p:ext>
            </p:extLst>
          </p:nvPr>
        </p:nvGraphicFramePr>
        <p:xfrm>
          <a:off x="4763911" y="609600"/>
          <a:ext cx="6735443" cy="5564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64598F-0F7E-A6C4-0365-A87EA1F20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05/09/2023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B4C45A-1B61-B3D7-2209-224874486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034992-832A-8220-5039-C13A5449F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481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C4111-A395-093C-B180-E569C680D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05/09/2023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3E15E-554C-A9B0-7502-759604912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35B7F6-2E13-40B2-773C-0AC6B3DE9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F5F852-79C9-E609-3EE3-E019C6118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526"/>
            <a:ext cx="11737910" cy="61056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77D814-FD41-EC90-E738-979632DAAF1F}"/>
              </a:ext>
            </a:extLst>
          </p:cNvPr>
          <p:cNvSpPr txBox="1"/>
          <p:nvPr/>
        </p:nvSpPr>
        <p:spPr>
          <a:xfrm>
            <a:off x="4462944" y="3011648"/>
            <a:ext cx="2416028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Latest Standards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AASL, 2017</a:t>
            </a:r>
          </a:p>
        </p:txBody>
      </p:sp>
    </p:spTree>
    <p:extLst>
      <p:ext uri="{BB962C8B-B14F-4D97-AF65-F5344CB8AC3E}">
        <p14:creationId xmlns:p14="http://schemas.microsoft.com/office/powerpoint/2010/main" val="2433952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DA7759-3209-4FE2-96D1-4EEDD81E9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94433" y="2"/>
            <a:ext cx="849328" cy="357668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1460DAD-8769-4C9F-9C8C-BB0443909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3536" y="5717905"/>
            <a:ext cx="1771609" cy="1140095"/>
          </a:xfrm>
          <a:custGeom>
            <a:avLst/>
            <a:gdLst/>
            <a:ahLst/>
            <a:cxnLst/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B6E2F43-29E9-49D9-91FC-E5FEFAAA7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1AE66E-92FB-4CC2-8719-E9F47EFBA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058" y="2672294"/>
            <a:ext cx="5580942" cy="4185706"/>
          </a:xfrm>
          <a:custGeom>
            <a:avLst/>
            <a:gdLst/>
            <a:ahLst/>
            <a:cxnLst/>
            <a:rect l="l" t="t" r="r" b="b"/>
            <a:pathLst>
              <a:path w="5580942" h="5519103">
                <a:moveTo>
                  <a:pt x="169765" y="0"/>
                </a:moveTo>
                <a:lnTo>
                  <a:pt x="5580942" y="0"/>
                </a:lnTo>
                <a:lnTo>
                  <a:pt x="5580942" y="5519103"/>
                </a:lnTo>
                <a:lnTo>
                  <a:pt x="9100" y="5519103"/>
                </a:lnTo>
                <a:lnTo>
                  <a:pt x="0" y="5474029"/>
                </a:lnTo>
                <a:lnTo>
                  <a:pt x="0" y="169765"/>
                </a:lnTo>
                <a:cubicBezTo>
                  <a:pt x="0" y="76006"/>
                  <a:pt x="76006" y="0"/>
                  <a:pt x="169765" y="0"/>
                </a:cubicBezTo>
                <a:close/>
              </a:path>
            </a:pathLst>
          </a:cu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8E63CC27-1C86-4653-8866-79C24C5C5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5924" y="1656147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3BA62E19-CD42-4C09-B825-844B4943D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87212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665F658-F825-7918-30A3-6F8668978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840" y="482266"/>
            <a:ext cx="11660682" cy="58006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700" kern="1200" dirty="0">
                <a:solidFill>
                  <a:srgbClr val="0070C0"/>
                </a:solidFill>
                <a:latin typeface="Arial Black" panose="020B0A04020102020204" pitchFamily="34" charset="0"/>
              </a:rPr>
              <a:t>Milestones with impact on school libraries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1642868-51BF-E222-A544-611CF82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840" y="1057013"/>
            <a:ext cx="10645628" cy="511995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Federal Funding</a:t>
            </a:r>
            <a:r>
              <a:rPr lang="en-US" sz="3600" dirty="0">
                <a:solidFill>
                  <a:srgbClr val="0070C0"/>
                </a:solidFill>
                <a:latin typeface="Arial Black" panose="020B0A0402010202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Arial Black" panose="020B0A04020102020204" pitchFamily="34" charset="0"/>
              </a:rPr>
              <a:t>NDEA, ESEA, Improving Literacy through School Libraries, E-Rate, ESSA, IMLS, LSCA/LSTA, American Rescue Plan Act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Standards</a:t>
            </a:r>
            <a:r>
              <a:rPr lang="en-US" sz="3600" dirty="0">
                <a:solidFill>
                  <a:srgbClr val="0070C0"/>
                </a:solidFill>
                <a:latin typeface="Arial Black" panose="020B0A0402010202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Arial Black" panose="020B0A04020102020204" pitchFamily="34" charset="0"/>
              </a:rPr>
              <a:t>1920, 1925, 1945 (first qualitative), 1960, 1969, 1975, 1988, 1998, 2007, 2017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Demonstration Libraries</a:t>
            </a:r>
            <a:r>
              <a:rPr lang="en-US" sz="3600" dirty="0">
                <a:solidFill>
                  <a:srgbClr val="0070C0"/>
                </a:solidFill>
                <a:latin typeface="Arial Black" panose="020B0A0402010202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Arial Black" panose="020B0A04020102020204" pitchFamily="34" charset="0"/>
              </a:rPr>
              <a:t>1963-74 Knapp School Library Project created model libraries</a:t>
            </a:r>
          </a:p>
          <a:p>
            <a:endParaRPr lang="en-US" sz="20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B95122-85BA-BA9C-4C80-4277045FC5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0404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05/09/2023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CECF4E-9DC6-DEF9-A797-45BBF9727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58106" y="6356350"/>
            <a:ext cx="29734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sz="1100" kern="1200" cap="none" spc="0" baseline="0" dirty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t>Indiana Libraries and Literacy Symposium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24044-F2B2-4D4D-18C6-C6378A0A5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  <a:defRPr/>
              </a:pPr>
              <a:t>15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432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9CDDA-9350-43C9-C541-FC3AD3EC4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39" y="365125"/>
            <a:ext cx="11249637" cy="817723"/>
          </a:xfrm>
        </p:spPr>
        <p:txBody>
          <a:bodyPr>
            <a:noAutofit/>
          </a:bodyPr>
          <a:lstStyle/>
          <a:p>
            <a:r>
              <a:rPr lang="en-US" sz="3700" dirty="0">
                <a:solidFill>
                  <a:srgbClr val="0066CC"/>
                </a:solidFill>
                <a:latin typeface="Arial Black" panose="020B0A04020102020204" pitchFamily="34" charset="0"/>
              </a:rPr>
              <a:t>Some milestones are positive</a:t>
            </a:r>
            <a:r>
              <a:rPr lang="en-US" sz="3700" dirty="0">
                <a:solidFill>
                  <a:srgbClr val="C00000"/>
                </a:solidFill>
                <a:latin typeface="Arial Black" panose="020B0A04020102020204" pitchFamily="34" charset="0"/>
              </a:rPr>
              <a:t>/Some aren’t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3D80D7-3479-A5F8-C14A-B76ECC527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05/09/2023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5F78B9-C76A-C1F7-FE61-3EB86D619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39EBE9-39D8-678D-87EC-3B2EF044E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BC12C2-56F0-25A9-1C67-96CADB2F5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29" y="788566"/>
            <a:ext cx="11249637" cy="593291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66CC"/>
                </a:solidFill>
                <a:latin typeface="Arial Black" panose="020B0A04020102020204" pitchFamily="34" charset="0"/>
              </a:rPr>
              <a:t>1979/2002: White House Conferences on Libraries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66CC"/>
                </a:solidFill>
                <a:latin typeface="Arial Black" panose="020B0A04020102020204" pitchFamily="34" charset="0"/>
              </a:rPr>
              <a:t>1982: Pico vs. Island Trees Supreme Court decision ruled in </a:t>
            </a:r>
            <a:r>
              <a:rPr lang="en-US" dirty="0">
                <a:solidFill>
                  <a:srgbClr val="0066CC"/>
                </a:solidFill>
                <a:latin typeface="Arial Black" panose="020B0A04020102020204" pitchFamily="34" charset="0"/>
              </a:rPr>
              <a:t>favor of First Amendment rights for students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66CC"/>
                </a:solidFill>
                <a:latin typeface="Arial Black" panose="020B0A04020102020204" pitchFamily="34" charset="0"/>
              </a:rPr>
              <a:t>1988: DeWitt Wallace-Reader’s Digest Fund:  Library Power's collection development, flexible scheduling, and professional development contributes to new </a:t>
            </a:r>
            <a:r>
              <a:rPr lang="en-US" sz="2800" dirty="0" err="1">
                <a:solidFill>
                  <a:srgbClr val="0066CC"/>
                </a:solidFill>
                <a:latin typeface="Arial Black" panose="020B0A04020102020204" pitchFamily="34" charset="0"/>
              </a:rPr>
              <a:t>collaboratiions</a:t>
            </a:r>
            <a:r>
              <a:rPr lang="en-US" sz="2800" dirty="0">
                <a:solidFill>
                  <a:srgbClr val="0066CC"/>
                </a:solidFill>
                <a:latin typeface="Arial Black" panose="020B0A04020102020204" pitchFamily="34" charset="0"/>
              </a:rPr>
              <a:t> and practices in participating schools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rgbClr val="C00000"/>
                </a:solidFill>
                <a:latin typeface="Arial Black" panose="020B0A04020102020204" pitchFamily="34" charset="0"/>
              </a:rPr>
              <a:t>1993: Supreme Court upholds Children’s Internet Protection Act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rgbClr val="C00000"/>
                </a:solidFill>
                <a:latin typeface="Arial Black" panose="020B0A04020102020204" pitchFamily="34" charset="0"/>
              </a:rPr>
              <a:t>2023: </a:t>
            </a:r>
            <a:r>
              <a:rPr lang="en-US" sz="2600" dirty="0">
                <a:solidFill>
                  <a:srgbClr val="C00000"/>
                </a:solidFill>
                <a:effectLst/>
                <a:latin typeface="Arial Black" panose="020B0A04020102020204" pitchFamily="34" charset="0"/>
              </a:rPr>
              <a:t>ALA documents </a:t>
            </a:r>
            <a:r>
              <a:rPr lang="en-US" sz="2600" b="1" dirty="0">
                <a:solidFill>
                  <a:srgbClr val="C00000"/>
                </a:solidFill>
                <a:effectLst/>
                <a:latin typeface="Arial Black" panose="020B0A04020102020204" pitchFamily="34" charset="0"/>
              </a:rPr>
              <a:t>1,269 demands in 2022 to censor library books--</a:t>
            </a:r>
            <a:r>
              <a:rPr lang="en-US" sz="2600" dirty="0">
                <a:solidFill>
                  <a:srgbClr val="C00000"/>
                </a:solidFill>
                <a:effectLst/>
                <a:latin typeface="Arial Black" panose="020B0A04020102020204" pitchFamily="34" charset="0"/>
              </a:rPr>
              <a:t>highest number of attempted book bans since ALA began compiling data 20+ years ago and nearly doubles the 729 challenges reported in 2021</a:t>
            </a:r>
            <a:endParaRPr lang="en-US" sz="26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endParaRPr lang="en-US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549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35BB02-D8DB-A475-3BD8-92E686083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365125"/>
            <a:ext cx="10515600" cy="2638134"/>
          </a:xfrm>
        </p:spPr>
        <p:txBody>
          <a:bodyPr>
            <a:normAutofit fontScale="90000"/>
          </a:bodyPr>
          <a:lstStyle/>
          <a:p>
            <a:r>
              <a:rPr lang="en-US" sz="4200" b="1" dirty="0">
                <a:solidFill>
                  <a:srgbClr val="0066CC"/>
                </a:solidFill>
                <a:latin typeface="Arial Black" panose="020B0A04020102020204" pitchFamily="34" charset="0"/>
              </a:rPr>
              <a:t>How do school librarians help students learn and build their literacies?  </a:t>
            </a:r>
            <a:br>
              <a:rPr lang="en-US" b="1" dirty="0">
                <a:solidFill>
                  <a:srgbClr val="0066CC"/>
                </a:solidFill>
                <a:latin typeface="Arial Black" panose="020B0A04020102020204" pitchFamily="34" charset="0"/>
              </a:rPr>
            </a:b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What we know from state studies</a:t>
            </a:r>
            <a:br>
              <a:rPr lang="en-US" b="1" dirty="0">
                <a:solidFill>
                  <a:schemeClr val="accent4">
                    <a:lumMod val="75000"/>
                  </a:schemeClr>
                </a:solidFill>
              </a:rPr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E23F86-A23E-D95B-8002-36EA35C28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5" y="2223082"/>
            <a:ext cx="11394357" cy="4269791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Impact on learning: </a:t>
            </a:r>
            <a:r>
              <a:rPr lang="en-US" dirty="0">
                <a:solidFill>
                  <a:srgbClr val="0066CC"/>
                </a:solidFill>
                <a:latin typeface="Arial Black" panose="020B0A04020102020204" pitchFamily="34" charset="0"/>
              </a:rPr>
              <a:t>22+ state studies document impact of certified school librarians on student achievement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Problem: </a:t>
            </a:r>
            <a:r>
              <a:rPr lang="en-US" dirty="0">
                <a:solidFill>
                  <a:srgbClr val="0066CC"/>
                </a:solidFill>
                <a:latin typeface="Arial Black" panose="020B0A04020102020204" pitchFamily="34" charset="0"/>
              </a:rPr>
              <a:t>Impact is little known by decision makers and key stakeholders so school librarians must advocate for their instructional role.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Result: </a:t>
            </a:r>
            <a:r>
              <a:rPr lang="en-US" dirty="0">
                <a:solidFill>
                  <a:srgbClr val="0066CC"/>
                </a:solidFill>
                <a:latin typeface="Arial Black" panose="020B0A04020102020204" pitchFamily="34" charset="0"/>
              </a:rPr>
              <a:t>When librarian positions are cut or in danger of being cut, often no local voices lead awareness efforts to sustain school librarians for students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SLIDE finding: when librarian positions were cut, only one position out of 10 were reinstated over 5-year span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11562F-8E17-E42B-D7B2-FC7FFCB4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C8E675-7D5E-8D4E-7A20-4FFA59793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6CD4-37B1-F2ED-A1B6-4C3D8CE40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025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970E35-8404-76B2-EA4A-ECF0CED092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5C5EB8-5EDD-61D2-5EEC-EC91942CF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72" y="136525"/>
            <a:ext cx="4217437" cy="4939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kern="1200" dirty="0">
                <a:solidFill>
                  <a:schemeClr val="tx1"/>
                </a:solidFill>
                <a:latin typeface="Arial Black" panose="020B0A04020102020204" pitchFamily="34" charset="0"/>
              </a:rPr>
              <a:t>Developing Literacies</a:t>
            </a:r>
            <a:br>
              <a:rPr lang="en-US" sz="3000" kern="12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en-US" sz="3000" kern="1200" dirty="0">
                <a:solidFill>
                  <a:schemeClr val="tx1"/>
                </a:solidFill>
                <a:latin typeface="Arial Black" panose="020B0A04020102020204" pitchFamily="34" charset="0"/>
              </a:rPr>
              <a:t> in students is a collaborative process partnering school librarians with teachers, administrators, and other librarians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8F9BCC-07CC-6700-B507-3337B6FDC7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7981" y="6356350"/>
            <a:ext cx="1214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chemeClr val="tx1"/>
                </a:solidFill>
                <a:latin typeface="Calibri" panose="020F0502020204030204"/>
              </a:rPr>
              <a:t>05/09/2023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9909B6-7CD0-D180-BBC2-4358401EC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2321" y="6356350"/>
            <a:ext cx="28090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kern="1200" cap="none" spc="0" baseline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Indiana Libraries and Literacy Symposium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009E4F-A50D-3193-AFE7-E376F159C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081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>
                <a:solidFill>
                  <a:schemeClr val="tx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18</a:t>
            </a:fld>
            <a:endParaRPr lang="en-US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424285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3DA7759-3209-4FE2-96D1-4EEDD81E9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94433" y="2"/>
            <a:ext cx="849328" cy="357668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1460DAD-8769-4C9F-9C8C-BB0443909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3536" y="5717905"/>
            <a:ext cx="1771609" cy="1140095"/>
          </a:xfrm>
          <a:custGeom>
            <a:avLst/>
            <a:gdLst/>
            <a:ahLst/>
            <a:cxnLst/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FAF8D0-F209-E2F5-1E73-26B9DCEB5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511" y="729842"/>
            <a:ext cx="6192598" cy="599163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Print Literacy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Combat Illiteracy/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Aliteracy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 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Librarians partner with 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teachers to: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Develop life-long readers, 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Help students read critically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Make reading fun!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2965CC-E26A-0228-6F96-76805F30E4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05/09/2023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10ABA-4040-3C0C-E2C7-771114A95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 cap="none" spc="0" baseline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Indiana Libraries and Literacy Symposium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6F4464-56F9-D7D7-9E34-57CA8B7A9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19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2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1FEDB0-421D-D448-2F18-E57DCE5E3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2421" y="865410"/>
            <a:ext cx="2569010" cy="51271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C0D1FD-B15B-5833-0957-DB21046A6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8470" y="865410"/>
            <a:ext cx="4171111" cy="50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16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45D489D-16E1-484D-867B-144368D74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A496F5-B01E-4BF8-9D1E-C4E53B6F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225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2906963" y="1348064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707AD48-AD4E-ECE1-C8B5-9045DA7F8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" y="0"/>
            <a:ext cx="4035140" cy="621453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 Black" panose="020B0A04020102020204" pitchFamily="34" charset="0"/>
              </a:rPr>
              <a:t>Who are we? </a:t>
            </a:r>
            <a:br>
              <a:rPr lang="en-US" dirty="0">
                <a:solidFill>
                  <a:srgbClr val="FFFFFF"/>
                </a:solidFill>
                <a:latin typeface="Arial Black" panose="020B0A04020102020204" pitchFamily="34" charset="0"/>
              </a:rPr>
            </a:br>
            <a:br>
              <a:rPr lang="en-US" dirty="0">
                <a:solidFill>
                  <a:srgbClr val="FFFFFF"/>
                </a:solidFill>
                <a:latin typeface="Arial Black" panose="020B0A04020102020204" pitchFamily="34" charset="0"/>
              </a:rPr>
            </a:br>
            <a:r>
              <a:rPr lang="en-US" dirty="0">
                <a:solidFill>
                  <a:srgbClr val="FFFFFF"/>
                </a:solidFill>
                <a:latin typeface="Arial Black" panose="020B0A04020102020204" pitchFamily="34" charset="0"/>
              </a:rPr>
              <a:t>Can we do a 27-second share? </a:t>
            </a:r>
            <a:br>
              <a:rPr lang="en-US" dirty="0">
                <a:solidFill>
                  <a:srgbClr val="FFFFFF"/>
                </a:solidFill>
                <a:latin typeface="Arial Black" panose="020B0A04020102020204" pitchFamily="34" charset="0"/>
              </a:rPr>
            </a:br>
            <a:br>
              <a:rPr lang="en-US" dirty="0">
                <a:solidFill>
                  <a:srgbClr val="FFFFFF"/>
                </a:solidFill>
                <a:latin typeface="Arial Black" panose="020B0A04020102020204" pitchFamily="34" charset="0"/>
              </a:rPr>
            </a:br>
            <a:r>
              <a:rPr lang="en-US" dirty="0">
                <a:solidFill>
                  <a:srgbClr val="FFFFFF"/>
                </a:solidFill>
                <a:latin typeface="Arial Black" panose="020B0A04020102020204" pitchFamily="34" charset="0"/>
              </a:rPr>
              <a:t>Show of hands 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7FF4EE-E0A8-1413-02CE-E331B8A9C1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05/09/2023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AAE098-532B-0651-7CB5-707DA095E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37018" y="6356350"/>
            <a:ext cx="4244607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9BAF8B-4AF3-D70F-C92F-14D2222D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64504" y="6356350"/>
            <a:ext cx="168929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  <a:defRPr/>
              </a:pPr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E1051FC5-C698-396C-EE3B-9AF94D7732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4774109"/>
              </p:ext>
            </p:extLst>
          </p:nvPr>
        </p:nvGraphicFramePr>
        <p:xfrm>
          <a:off x="5237018" y="653693"/>
          <a:ext cx="6303729" cy="5560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Graphic 14" descr="Raised hand with solid fill">
            <a:extLst>
              <a:ext uri="{FF2B5EF4-FFF2-40B4-BE49-F238E27FC236}">
                <a16:creationId xmlns:a16="http://schemas.microsoft.com/office/drawing/2014/main" id="{6C39CD1B-08E8-9376-A667-44B00A5978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31554" y="4524188"/>
            <a:ext cx="1324139" cy="117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41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3DA7759-3209-4FE2-96D1-4EEDD81E9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94433" y="2"/>
            <a:ext cx="849328" cy="357668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1460DAD-8769-4C9F-9C8C-BB0443909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3536" y="5717905"/>
            <a:ext cx="1771609" cy="1140095"/>
          </a:xfrm>
          <a:custGeom>
            <a:avLst/>
            <a:gdLst/>
            <a:ahLst/>
            <a:cxnLst/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5A632B-B15A-489E-8337-BC0F40DBC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05262" y="859948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51547D7-AD18-407B-A5F4-F8225B5DC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5452" y="434266"/>
            <a:ext cx="7217701" cy="5922084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98D8E8-4EF9-3696-7DEA-CE9E2DEFF6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FFFFFF"/>
                </a:solidFill>
              </a:rPr>
              <a:t>05/09/2023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4C4911-4B10-2392-0435-1741757E1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019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000" kern="1200" cap="none" spc="0" baseline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Indiana Libraries and Literacy Symposium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7632BF-791B-6F04-F835-1942E98B4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  <a:defRPr/>
              </a:pPr>
              <a:t>20</a:t>
            </a:fld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66BBEFF-6BCD-321F-721F-EE3BA6D393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7925994"/>
              </p:ext>
            </p:extLst>
          </p:nvPr>
        </p:nvGraphicFramePr>
        <p:xfrm>
          <a:off x="4763911" y="609600"/>
          <a:ext cx="6735443" cy="5564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CE66A56-24DF-E1F3-9028-37C27E097891}"/>
              </a:ext>
            </a:extLst>
          </p:cNvPr>
          <p:cNvSpPr txBox="1"/>
          <p:nvPr/>
        </p:nvSpPr>
        <p:spPr>
          <a:xfrm>
            <a:off x="692647" y="859949"/>
            <a:ext cx="330395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 Black" panose="020B0A04020102020204" pitchFamily="34" charset="0"/>
              </a:rPr>
              <a:t>School librarians </a:t>
            </a:r>
          </a:p>
          <a:p>
            <a:r>
              <a:rPr lang="en-US" sz="4400" dirty="0">
                <a:solidFill>
                  <a:schemeClr val="bg1"/>
                </a:solidFill>
                <a:latin typeface="Arial Black" panose="020B0A04020102020204" pitchFamily="34" charset="0"/>
              </a:rPr>
              <a:t>teach students multiple literacies</a:t>
            </a:r>
          </a:p>
        </p:txBody>
      </p:sp>
    </p:spTree>
    <p:extLst>
      <p:ext uri="{BB962C8B-B14F-4D97-AF65-F5344CB8AC3E}">
        <p14:creationId xmlns:p14="http://schemas.microsoft.com/office/powerpoint/2010/main" val="20319751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phic 9" descr="Books">
            <a:extLst>
              <a:ext uri="{FF2B5EF4-FFF2-40B4-BE49-F238E27FC236}">
                <a16:creationId xmlns:a16="http://schemas.microsoft.com/office/drawing/2014/main" id="{EE284E5B-8CBA-D835-52B0-964D07CF9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1053" y="953955"/>
            <a:ext cx="4777381" cy="47773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17" name="Arc 16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46C7F9-7404-BA25-7DDD-758D57388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839" y="479493"/>
            <a:ext cx="5668162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Arial Black" panose="020B0A04020102020204" pitchFamily="34" charset="0"/>
              </a:rPr>
              <a:t>Librarians are more than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“nice to have” </a:t>
            </a:r>
            <a:r>
              <a:rPr lang="en-US" sz="2800" dirty="0">
                <a:solidFill>
                  <a:srgbClr val="0070C0"/>
                </a:solidFill>
                <a:latin typeface="Arial Black" panose="020B0A04020102020204" pitchFamily="34" charset="0"/>
              </a:rPr>
              <a:t>in the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1B093-2F9E-6397-DC2F-7C0B9E82E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116" y="1677798"/>
            <a:ext cx="6020937" cy="449916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</a:rPr>
              <a:t>Administrators can misunderstand the teaching roles of librarians and fail to support librarians partnering and collaborating with teachers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</a:rPr>
              <a:t>When budgets are cut, the perception that librarians are “nice to have” but nonessential—performing mostly clerical work-- can lead to position cuts or reductions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2DAAB-9284-7F0B-4FBC-5A792C8C5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C20BE-E997-F0CC-7CDA-4CF1D5E31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00293-B729-C41B-C75A-DD1FA05EE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  <a:defRPr/>
              </a:pPr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8F70D7-16A9-0B12-B940-B574E601A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840" y="1306287"/>
            <a:ext cx="4794594" cy="418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32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phic 11" descr="Books">
            <a:extLst>
              <a:ext uri="{FF2B5EF4-FFF2-40B4-BE49-F238E27FC236}">
                <a16:creationId xmlns:a16="http://schemas.microsoft.com/office/drawing/2014/main" id="{4666DE3B-3B33-445A-EA30-8582A57A8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10600" y="953956"/>
            <a:ext cx="2707834" cy="3760658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8" name="Arc 37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49B85A6-49C0-D78A-BBEA-EB17D1DF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79493"/>
            <a:ext cx="5956882" cy="1325563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66CC"/>
                </a:solidFill>
                <a:latin typeface="Arial Black" panose="020B0A04020102020204" pitchFamily="34" charset="0"/>
              </a:rPr>
              <a:t>Key components of </a:t>
            </a:r>
            <a:br>
              <a:rPr lang="en-US" sz="3600" b="1" dirty="0">
                <a:solidFill>
                  <a:srgbClr val="0066CC"/>
                </a:solidFill>
                <a:latin typeface="Arial Black" panose="020B0A04020102020204" pitchFamily="34" charset="0"/>
              </a:rPr>
            </a:br>
            <a:r>
              <a:rPr lang="en-US" sz="3600" b="1" dirty="0">
                <a:solidFill>
                  <a:srgbClr val="0066CC"/>
                </a:solidFill>
                <a:latin typeface="Arial Black" panose="020B0A04020102020204" pitchFamily="34" charset="0"/>
              </a:rPr>
              <a:t>effective school libraries</a:t>
            </a:r>
            <a:br>
              <a:rPr lang="en-US" sz="2100" b="1" dirty="0">
                <a:solidFill>
                  <a:srgbClr val="0066CC"/>
                </a:solidFill>
                <a:latin typeface="Arial Black" panose="020B0A04020102020204" pitchFamily="34" charset="0"/>
              </a:rPr>
            </a:br>
            <a:br>
              <a:rPr lang="en-US" sz="2100" b="1" dirty="0">
                <a:solidFill>
                  <a:srgbClr val="0066CC"/>
                </a:solidFill>
                <a:latin typeface="Arial Black" panose="020B0A04020102020204" pitchFamily="34" charset="0"/>
              </a:rPr>
            </a:br>
            <a:endParaRPr lang="en-US" sz="2100" dirty="0">
              <a:solidFill>
                <a:srgbClr val="0066CC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BDA8357-FEDD-25F6-D641-3FF30E19C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6796"/>
            <a:ext cx="7575957" cy="465016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66CC"/>
                </a:solidFill>
                <a:latin typeface="Arial Black" panose="020B0A04020102020204" pitchFamily="34" charset="0"/>
              </a:rPr>
              <a:t>Funding</a:t>
            </a:r>
            <a:r>
              <a:rPr lang="en-US" sz="2400" dirty="0">
                <a:solidFill>
                  <a:srgbClr val="0066CC"/>
                </a:solidFill>
                <a:latin typeface="Arial Black" panose="020B0A04020102020204" pitchFamily="34" charset="0"/>
              </a:rPr>
              <a:t> for library resources annually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66CC"/>
                </a:solidFill>
                <a:latin typeface="Arial Black" panose="020B0A04020102020204" pitchFamily="34" charset="0"/>
              </a:rPr>
              <a:t>Full-time, certified librarian and support staff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66CC"/>
                </a:solidFill>
                <a:latin typeface="Arial Black" panose="020B0A04020102020204" pitchFamily="34" charset="0"/>
              </a:rPr>
              <a:t>Technology</a:t>
            </a:r>
            <a:r>
              <a:rPr lang="en-US" sz="2400" dirty="0">
                <a:solidFill>
                  <a:srgbClr val="0066CC"/>
                </a:solidFill>
                <a:latin typeface="Arial Black" panose="020B0A04020102020204" pitchFamily="34" charset="0"/>
              </a:rPr>
              <a:t>: Internet-accessible computers and access to digital resources and support infrastructure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66CC"/>
                </a:solidFill>
                <a:latin typeface="Arial Black" panose="020B0A04020102020204" pitchFamily="34" charset="0"/>
              </a:rPr>
              <a:t>Collection</a:t>
            </a:r>
            <a:r>
              <a:rPr lang="en-US" sz="2400" dirty="0">
                <a:solidFill>
                  <a:srgbClr val="0066CC"/>
                </a:solidFill>
                <a:latin typeface="Arial Black" panose="020B0A04020102020204" pitchFamily="34" charset="0"/>
              </a:rPr>
              <a:t>: Current trustworthy resources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66CC"/>
                </a:solidFill>
                <a:latin typeface="Arial Black" panose="020B0A04020102020204" pitchFamily="34" charset="0"/>
              </a:rPr>
              <a:t>Access</a:t>
            </a:r>
            <a:r>
              <a:rPr lang="en-US" sz="2400" dirty="0">
                <a:solidFill>
                  <a:srgbClr val="0066CC"/>
                </a:solidFill>
                <a:latin typeface="Arial Black" panose="020B0A04020102020204" pitchFamily="34" charset="0"/>
              </a:rPr>
              <a:t> by students to school library beyond school day and flexibility in elementary libraries</a:t>
            </a:r>
            <a:endParaRPr lang="en-US" sz="2400" b="1" dirty="0">
              <a:solidFill>
                <a:srgbClr val="0066CC"/>
              </a:solidFill>
              <a:latin typeface="Arial Black" panose="020B0A040201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66CC"/>
                </a:solidFill>
                <a:latin typeface="Arial Black" panose="020B0A04020102020204" pitchFamily="34" charset="0"/>
              </a:rPr>
              <a:t>Teaching and assessing information literacy skills </a:t>
            </a:r>
            <a:r>
              <a:rPr lang="en-US" sz="2400" dirty="0">
                <a:solidFill>
                  <a:srgbClr val="0066CC"/>
                </a:solidFill>
                <a:latin typeface="Arial Black" panose="020B0A04020102020204" pitchFamily="34" charset="0"/>
              </a:rPr>
              <a:t>in collaboration with teachers</a:t>
            </a:r>
            <a:endParaRPr lang="en-US" sz="2400" b="1" dirty="0">
              <a:solidFill>
                <a:srgbClr val="0066CC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009AD-00C9-1804-8D70-BE53A570F6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271B7-295E-BBFB-3060-8A59D6680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BC877-92FE-F0BE-6242-1AF915AE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  <a:defRPr/>
              </a:pPr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954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9EF30C2-29AC-4A0D-BC0A-A679CF113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A804283-B929-4503-802F-4585376E2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48239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04F1504-431A-4D86-9091-AE7E4B333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19910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D3811F5-514E-49A4-B382-673ED228A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229605" y="514898"/>
            <a:ext cx="2393351" cy="232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66A0658-1CC4-4B0D-AAB7-A702286AF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785759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rc 28">
            <a:extLst>
              <a:ext uri="{FF2B5EF4-FFF2-40B4-BE49-F238E27FC236}">
                <a16:creationId xmlns:a16="http://schemas.microsoft.com/office/drawing/2014/main" id="{C36A08F5-3B56-47C5-A371-9187BE56E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6568884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1133D2E-6E08-1024-FD4F-EBC711A2B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231" y="2744662"/>
            <a:ext cx="6496037" cy="238760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en-US" sz="4800" kern="1200" dirty="0">
                <a:solidFill>
                  <a:srgbClr val="FFFFFF"/>
                </a:solidFill>
                <a:latin typeface="Arial Black" panose="020B0A04020102020204" pitchFamily="34" charset="0"/>
              </a:rPr>
              <a:t>National Trends</a:t>
            </a:r>
            <a:br>
              <a:rPr lang="en-US" sz="4800" kern="1200" dirty="0">
                <a:solidFill>
                  <a:srgbClr val="FFFFFF"/>
                </a:solidFill>
                <a:latin typeface="Arial Black" panose="020B0A04020102020204" pitchFamily="34" charset="0"/>
              </a:rPr>
            </a:br>
            <a:r>
              <a:rPr lang="en-US" sz="4800" kern="1200" dirty="0">
                <a:solidFill>
                  <a:srgbClr val="FFFFFF"/>
                </a:solidFill>
                <a:latin typeface="Arial Black" panose="020B0A04020102020204" pitchFamily="34" charset="0"/>
              </a:rPr>
              <a:t>about School Librarians</a:t>
            </a:r>
            <a:br>
              <a:rPr lang="en-US" sz="4800" kern="1200" dirty="0">
                <a:solidFill>
                  <a:srgbClr val="FFFFFF"/>
                </a:solidFill>
                <a:latin typeface="Arial Black" panose="020B0A04020102020204" pitchFamily="34" charset="0"/>
              </a:rPr>
            </a:br>
            <a:r>
              <a:rPr lang="en-US" sz="4800" kern="1200" dirty="0">
                <a:solidFill>
                  <a:srgbClr val="FFFFFF"/>
                </a:solidFill>
                <a:latin typeface="Arial Black" panose="020B0A04020102020204" pitchFamily="34" charset="0"/>
              </a:rPr>
              <a:t>from</a:t>
            </a:r>
            <a:br>
              <a:rPr lang="en-US" sz="4800" kern="1200" dirty="0">
                <a:solidFill>
                  <a:srgbClr val="FFFFFF"/>
                </a:solidFill>
                <a:latin typeface="Arial Black" panose="020B0A04020102020204" pitchFamily="34" charset="0"/>
              </a:rPr>
            </a:br>
            <a:r>
              <a:rPr lang="en-US" sz="4800" kern="1200" dirty="0">
                <a:solidFill>
                  <a:srgbClr val="FFFFFF"/>
                </a:solidFill>
                <a:latin typeface="Arial Black" panose="020B0A04020102020204" pitchFamily="34" charset="0"/>
              </a:rPr>
              <a:t>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D74859-BB7A-BA8B-381F-B8F6F0BB9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4561" y="5224337"/>
            <a:ext cx="6589707" cy="995327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4000" kern="1200" dirty="0">
                <a:solidFill>
                  <a:srgbClr val="FFFFFF"/>
                </a:solidFill>
                <a:latin typeface="Arial Black" panose="020B0A04020102020204" pitchFamily="34" charset="0"/>
              </a:rPr>
              <a:t>Here’s the evidence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67AD921-1CEE-4C1B-9AA3-C66D908DD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49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115A0-B0A7-8CB4-15C5-51E8CF6AE82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48986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FFFFFF"/>
                </a:solidFill>
              </a:rPr>
              <a:t>05/09/2023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11CE0-8F2C-8F66-287D-D8BC4940275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456580" y="6356350"/>
            <a:ext cx="460640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 cap="none" spc="0" baseline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Indiana Libraries and Literacy Symposium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3387D-E480-F2C9-1F59-FED1ACFDC54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208694" y="6356350"/>
            <a:ext cx="114510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>
                <a:solidFill>
                  <a:srgbClr val="808080"/>
                </a:solidFill>
              </a:rPr>
              <a:pPr>
                <a:spcAft>
                  <a:spcPts val="600"/>
                </a:spcAft>
                <a:defRPr/>
              </a:pPr>
              <a:t>23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1056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99CA8D-C0A7-3A20-7853-C795DF148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26" y="1112969"/>
            <a:ext cx="3937298" cy="41660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Arial Black" panose="020B0A04020102020204" pitchFamily="34" charset="0"/>
              </a:rPr>
              <a:t>SLIDE Finding:  Why are there fewer school librarians?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6A486-6C81-894D-6E82-0126EDBEA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7069" y="820880"/>
            <a:ext cx="6270171" cy="4889350"/>
          </a:xfrm>
        </p:spPr>
        <p:txBody>
          <a:bodyPr anchor="t">
            <a:normAutofit/>
          </a:bodyPr>
          <a:lstStyle/>
          <a:p>
            <a:endParaRPr lang="en-US" sz="2600" dirty="0"/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With a nationwide literacy crisis, an epidemic of information illiteracy (“fake news”), and the demand for supporting students in hybrid and blended learning, there has been a </a:t>
            </a:r>
            <a:r>
              <a:rPr lang="en-US" sz="3200" dirty="0">
                <a:solidFill>
                  <a:srgbClr val="0066CC"/>
                </a:solidFill>
                <a:latin typeface="Arial Black" panose="020B0A04020102020204" pitchFamily="34" charset="0"/>
              </a:rPr>
              <a:t>20 percent </a:t>
            </a:r>
            <a:r>
              <a:rPr lang="en-US" dirty="0">
                <a:latin typeface="Arial Black" panose="020B0A04020102020204" pitchFamily="34" charset="0"/>
              </a:rPr>
              <a:t>drop in the number of school librarian positions over the past ten years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046BB-41FA-5FF7-F130-D762DDD60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85670" y="6356350"/>
            <a:ext cx="154818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C5064-26C2-B17C-67BC-CA7CCF712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99" y="6356350"/>
            <a:ext cx="4306957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550F89-C9EE-FF60-1150-EB829D45B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06330" y="6356350"/>
            <a:ext cx="84747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  <a:defRPr/>
              </a:pPr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91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E940AD2-830C-EFD4-6FB8-DEEBBAD519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428072"/>
              </p:ext>
            </p:extLst>
          </p:nvPr>
        </p:nvGraphicFramePr>
        <p:xfrm>
          <a:off x="394283" y="226503"/>
          <a:ext cx="8003097" cy="6211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4661CAF-CD99-8F40-BCD8-BCA95E03A668}"/>
              </a:ext>
            </a:extLst>
          </p:cNvPr>
          <p:cNvSpPr txBox="1"/>
          <p:nvPr/>
        </p:nvSpPr>
        <p:spPr>
          <a:xfrm>
            <a:off x="8397380" y="328246"/>
            <a:ext cx="332032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Nationwide, number of school librarians has been declining for more than a decade: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endParaRPr lang="en-US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In 2019-20, COVID accelerated that trend 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. . . but losses slowed in 2020-21 </a:t>
            </a:r>
          </a:p>
          <a:p>
            <a:endParaRPr lang="en-US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2021-22 1</a:t>
            </a:r>
            <a:r>
              <a:rPr lang="en-US" baseline="300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st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year in decade that number of school librarians increased: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+186</a:t>
            </a:r>
          </a:p>
          <a:p>
            <a:endParaRPr lang="en-US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Were some librarians temporarily reassigned?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Did some librarians prove their worth during pandemic?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D090F-7D5D-DA01-434D-1DEABE95A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19EAC-D144-FD74-4DF3-00CE1D6BE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4D23B-470F-2E70-4DA3-FFE733C86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5071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9BAD3-477C-6858-48F0-10D0AC9F4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What happened during the pandemic?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phic 9" descr="Classroom">
            <a:extLst>
              <a:ext uri="{FF2B5EF4-FFF2-40B4-BE49-F238E27FC236}">
                <a16:creationId xmlns:a16="http://schemas.microsoft.com/office/drawing/2014/main" id="{5E432BFE-730E-B259-1B58-458BCA4BF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3182" y="955437"/>
            <a:ext cx="4777381" cy="47773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1C38F-939D-2E3A-0912-D40E10D7B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8245" y="1805056"/>
            <a:ext cx="6271370" cy="43719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rgbClr val="0066CC"/>
                </a:solidFill>
                <a:latin typeface="Arial Black" panose="020B0A04020102020204" pitchFamily="34" charset="0"/>
              </a:rPr>
              <a:t>Many school librarians were assigned or reassigned to other job responsibilities or positions: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66CC"/>
                </a:solidFill>
                <a:latin typeface="Arial Black" panose="020B0A04020102020204" pitchFamily="34" charset="0"/>
              </a:rPr>
              <a:t>Testing coordination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66CC"/>
                </a:solidFill>
                <a:latin typeface="Arial Black" panose="020B0A04020102020204" pitchFamily="34" charset="0"/>
              </a:rPr>
              <a:t>Textbook and computing-device distribution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66CC"/>
                </a:solidFill>
                <a:latin typeface="Arial Black" panose="020B0A04020102020204" pitchFamily="34" charset="0"/>
              </a:rPr>
              <a:t>Substitute teaching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66CC"/>
                </a:solidFill>
                <a:latin typeface="Arial Black" panose="020B0A04020102020204" pitchFamily="34" charset="0"/>
              </a:rPr>
              <a:t>Tech support for online learning--sometimes outside the school day 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66CC"/>
                </a:solidFill>
                <a:latin typeface="Arial Black" panose="020B0A04020102020204" pitchFamily="34" charset="0"/>
              </a:rPr>
              <a:t>These assigned tasks remove librarians from their most impactful roles as instructional partners and teachers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7B4C2-1E74-A442-B892-EF2680794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3CAD5-BB97-319F-1680-AEA437A1B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8CFED-430A-1D62-408A-979DF54DD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  <a:defRPr/>
              </a:pPr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group of people wearing face masks&#10;&#10;Description automatically generated">
            <a:extLst>
              <a:ext uri="{FF2B5EF4-FFF2-40B4-BE49-F238E27FC236}">
                <a16:creationId xmlns:a16="http://schemas.microsoft.com/office/drawing/2014/main" id="{4506C6DD-F132-A7BF-6A6E-674246E41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73224" y="811763"/>
            <a:ext cx="4895062" cy="50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004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27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: Shape 29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Arc 31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5489B5-6B1D-D655-F6F6-AA6D6141C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39" y="479493"/>
            <a:ext cx="5592662" cy="2364375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66CC"/>
                </a:solidFill>
                <a:latin typeface="Arial Black" panose="020B0A04020102020204" pitchFamily="34" charset="0"/>
              </a:rPr>
              <a:t>Administrator support is key to the school library’s success in student achievement</a:t>
            </a:r>
            <a:br>
              <a:rPr lang="en-US" sz="2800" dirty="0">
                <a:solidFill>
                  <a:srgbClr val="0066CC"/>
                </a:solidFill>
                <a:latin typeface="Arial Black" panose="020B0A04020102020204" pitchFamily="34" charset="0"/>
              </a:rPr>
            </a:br>
            <a:br>
              <a:rPr lang="en-US" sz="2800" dirty="0">
                <a:solidFill>
                  <a:srgbClr val="0066CC"/>
                </a:solidFill>
                <a:latin typeface="Arial Black" panose="020B0A04020102020204" pitchFamily="34" charset="0"/>
              </a:rPr>
            </a:br>
            <a:br>
              <a:rPr lang="en-US" sz="2800" dirty="0">
                <a:solidFill>
                  <a:srgbClr val="0066CC"/>
                </a:solidFill>
                <a:latin typeface="Arial Black" panose="020B0A04020102020204" pitchFamily="34" charset="0"/>
              </a:rPr>
            </a:br>
            <a:endParaRPr lang="en-US" sz="2800" dirty="0">
              <a:solidFill>
                <a:srgbClr val="0066CC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B85F7-2033-CADB-7794-5CF24FD650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CA683-62EA-EA94-B49D-C568353F6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 cap="none" spc="0" baseline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t>Indiana Libraries and Literacy Symposium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343B4-D2B6-E8BC-EEDC-1CD9535E5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  <a:defRPr/>
              </a:pPr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DD27FB37-CC3F-9B5E-AC67-29B14233BD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70487"/>
              </p:ext>
            </p:extLst>
          </p:nvPr>
        </p:nvGraphicFramePr>
        <p:xfrm>
          <a:off x="599812" y="1981888"/>
          <a:ext cx="5851321" cy="4192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A918658-1CAB-7030-E8A7-63FFBDA8CF06}"/>
              </a:ext>
            </a:extLst>
          </p:cNvPr>
          <p:cNvSpPr txBox="1"/>
          <p:nvPr/>
        </p:nvSpPr>
        <p:spPr>
          <a:xfrm>
            <a:off x="7050945" y="2098431"/>
            <a:ext cx="40476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66CC"/>
                </a:solidFill>
                <a:latin typeface="Arial Black" panose="020B0A04020102020204" pitchFamily="34" charset="0"/>
              </a:rPr>
              <a:t>Key factors why administrators don’t always provide support </a:t>
            </a:r>
          </a:p>
        </p:txBody>
      </p:sp>
    </p:spTree>
    <p:extLst>
      <p:ext uri="{BB962C8B-B14F-4D97-AF65-F5344CB8AC3E}">
        <p14:creationId xmlns:p14="http://schemas.microsoft.com/office/powerpoint/2010/main" val="1966555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7891482-C38A-4F0C-8183-0121632F0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06CB21-EF4B-0313-FBA8-41E257AF3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505" y="486184"/>
            <a:ext cx="6599027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66CC"/>
                </a:solidFill>
                <a:latin typeface="Arial Black" panose="020B0A04020102020204" pitchFamily="34" charset="0"/>
              </a:rPr>
              <a:t>It’s all about equity for all students</a:t>
            </a:r>
          </a:p>
        </p:txBody>
      </p:sp>
      <p:pic>
        <p:nvPicPr>
          <p:cNvPr id="8" name="Picture 7" descr="Women in color block sweaters">
            <a:extLst>
              <a:ext uri="{FF2B5EF4-FFF2-40B4-BE49-F238E27FC236}">
                <a16:creationId xmlns:a16="http://schemas.microsoft.com/office/drawing/2014/main" id="{33942F81-C6BE-B79D-CA9F-6BBE427D6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50" y="486184"/>
            <a:ext cx="4097436" cy="2735039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4D891-EAD4-AC0A-4792-24A80273F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4386" y="1946684"/>
            <a:ext cx="7189705" cy="435133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66CC"/>
                </a:solidFill>
                <a:latin typeface="Arial Black" panose="020B0A04020102020204" pitchFamily="34" charset="0"/>
              </a:rPr>
              <a:t>School libraries bridge the gap between access and opportunity, providing students a safe space to explore personal interests and issues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solidFill>
                <a:srgbClr val="0066CC"/>
              </a:solidFill>
              <a:latin typeface="Arial Black" panose="020B0A040201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66CC"/>
                </a:solidFill>
                <a:latin typeface="Arial Black" panose="020B0A04020102020204" pitchFamily="34" charset="0"/>
              </a:rPr>
              <a:t>School libraries are not immune to challenges to the very foundation of public education: equitable access and intellectual freedom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23743-7C70-B557-D825-129F93AD6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CAB91-DAE6-79FB-BE95-0F38663B0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</a:p>
        </p:txBody>
      </p:sp>
      <p:pic>
        <p:nvPicPr>
          <p:cNvPr id="10" name="Graphic 9" descr="Books on Shelf">
            <a:extLst>
              <a:ext uri="{FF2B5EF4-FFF2-40B4-BE49-F238E27FC236}">
                <a16:creationId xmlns:a16="http://schemas.microsoft.com/office/drawing/2014/main" id="{B5A894A5-0122-3F02-CAE8-D132EF853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8461" y="3484973"/>
            <a:ext cx="2813049" cy="2813049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24" name="Arc 23">
            <a:extLst>
              <a:ext uri="{FF2B5EF4-FFF2-40B4-BE49-F238E27FC236}">
                <a16:creationId xmlns:a16="http://schemas.microsoft.com/office/drawing/2014/main" id="{DA4B6E73-2318-4814-8EB1-306D53723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064111">
            <a:off x="-991925" y="5644752"/>
            <a:ext cx="2987899" cy="2987899"/>
          </a:xfrm>
          <a:prstGeom prst="arc">
            <a:avLst>
              <a:gd name="adj1" fmla="val 16200000"/>
              <a:gd name="adj2" fmla="val 21581479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0F4D5-3B86-4F62-3452-AF277E22D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  <a:defRPr/>
              </a:pPr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817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46B198-7256-D0FE-8D3E-48F9F2EC7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66CC"/>
                </a:solidFill>
                <a:latin typeface="Arial Black" panose="020B0A04020102020204" pitchFamily="34" charset="0"/>
              </a:rPr>
              <a:t>How are staffing decisions made?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4F260-C1A5-E47D-4B65-339646095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25662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66CC"/>
                </a:solidFill>
                <a:latin typeface="Arial Black" panose="020B0A04020102020204" pitchFamily="34" charset="0"/>
              </a:rPr>
              <a:t>SLIDE is 1</a:t>
            </a:r>
            <a:r>
              <a:rPr lang="en-US" sz="2000" baseline="30000" dirty="0">
                <a:solidFill>
                  <a:srgbClr val="0066CC"/>
                </a:solidFill>
                <a:latin typeface="Arial Black" panose="020B0A04020102020204" pitchFamily="34" charset="0"/>
              </a:rPr>
              <a:t>st</a:t>
            </a:r>
            <a:r>
              <a:rPr lang="en-US" sz="2000" dirty="0">
                <a:solidFill>
                  <a:srgbClr val="0066CC"/>
                </a:solidFill>
                <a:latin typeface="Arial Black" panose="020B0A04020102020204" pitchFamily="34" charset="0"/>
              </a:rPr>
              <a:t> study to explore trends in school-library staffing decisions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66CC"/>
                </a:solidFill>
                <a:latin typeface="Arial Black" panose="020B0A04020102020204" pitchFamily="34" charset="0"/>
              </a:rPr>
              <a:t>Connection between school-librarian losses and race, ethnicity, poverty, locale, and enrollment of school &amp; district posit that access to a qualified school librarian is an educational equity issue.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66CC"/>
                </a:solidFill>
                <a:latin typeface="Arial Black" panose="020B0A04020102020204" pitchFamily="34" charset="0"/>
              </a:rPr>
              <a:t>Are the responsibilities of “the traditional school librarian” being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66CC"/>
                </a:solidFill>
                <a:latin typeface="Arial Black" panose="020B0A04020102020204" pitchFamily="34" charset="0"/>
              </a:rPr>
              <a:t>Delegated elsewhere?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66CC"/>
                </a:solidFill>
                <a:latin typeface="Arial Black" panose="020B0A04020102020204" pitchFamily="34" charset="0"/>
              </a:rPr>
              <a:t>Evolving?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66CC"/>
                </a:solidFill>
                <a:latin typeface="Arial Black" panose="020B0A04020102020204" pitchFamily="34" charset="0"/>
              </a:rPr>
              <a:t>Combining with other educator roles and taking on a different model entirely?</a:t>
            </a:r>
          </a:p>
        </p:txBody>
      </p:sp>
      <p:pic>
        <p:nvPicPr>
          <p:cNvPr id="8" name="Picture 7" descr="A wall covered with sticky notes.">
            <a:extLst>
              <a:ext uri="{FF2B5EF4-FFF2-40B4-BE49-F238E27FC236}">
                <a16:creationId xmlns:a16="http://schemas.microsoft.com/office/drawing/2014/main" id="{63B45E67-73AD-7BB6-80CD-070F641678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23" r="18877" b="-1"/>
          <a:stretch/>
        </p:blipFill>
        <p:spPr>
          <a:xfrm>
            <a:off x="6746631" y="758514"/>
            <a:ext cx="4750526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ADBE1-8E92-3C66-3196-81F6CB2805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9EB03-811B-E2D7-633A-7213368E2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707D2-E34D-9D75-C532-756C88E1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  <a:defRPr/>
              </a:pPr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606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91" y="1399032"/>
            <a:ext cx="4536831" cy="406908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Arial Black" panose="020B0A04020102020204" pitchFamily="34" charset="0"/>
              </a:rPr>
              <a:t>I come </a:t>
            </a:r>
            <a:br>
              <a:rPr lang="en-US" sz="5400" dirty="0">
                <a:latin typeface="Arial Black" panose="020B0A04020102020204" pitchFamily="34" charset="0"/>
              </a:rPr>
            </a:br>
            <a:r>
              <a:rPr lang="en-US" sz="5400" dirty="0">
                <a:latin typeface="Arial Black" panose="020B0A04020102020204" pitchFamily="34" charset="0"/>
              </a:rPr>
              <a:t>as</a:t>
            </a:r>
            <a:br>
              <a:rPr lang="en-US" sz="5400" dirty="0">
                <a:latin typeface="Arial Black" panose="020B0A04020102020204" pitchFamily="34" charset="0"/>
              </a:rPr>
            </a:br>
            <a:r>
              <a:rPr lang="en-US" sz="5400" dirty="0">
                <a:latin typeface="Arial Black" panose="020B0A04020102020204" pitchFamily="34" charset="0"/>
              </a:rPr>
              <a:t>a </a:t>
            </a:r>
            <a:r>
              <a:rPr lang="en-US" sz="5000" dirty="0">
                <a:latin typeface="Arial Black" panose="020B0A04020102020204" pitchFamily="34" charset="0"/>
              </a:rPr>
              <a:t>messenger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6341" y="1308684"/>
            <a:ext cx="6702804" cy="6442744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How do school librarians help students learn and build their literacies? 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Results from past state studies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What do we know now about school libraries and school librarians? 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SLIDE Study</a:t>
            </a:r>
          </a:p>
          <a:p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What can we do to strengthen school libraries and assure that all students learn and become productive citizens? 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It’s up to us</a:t>
            </a:r>
          </a:p>
          <a:p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05/09/2023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5141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Maze">
            <a:extLst>
              <a:ext uri="{FF2B5EF4-FFF2-40B4-BE49-F238E27FC236}">
                <a16:creationId xmlns:a16="http://schemas.microsoft.com/office/drawing/2014/main" id="{1215CC6A-0B0B-F9FB-FC0B-5FEC63CC00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09" r="29430" b="-1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B856E9-B35F-D4A8-4489-1108D8EC4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1174" y="407987"/>
            <a:ext cx="6347358" cy="178154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66CC"/>
                </a:solidFill>
                <a:latin typeface="Arial Black" panose="020B0A04020102020204" pitchFamily="34" charset="0"/>
              </a:rPr>
              <a:t>What decisions on positions got made?</a:t>
            </a:r>
            <a:br>
              <a:rPr lang="en-US" sz="4000" dirty="0">
                <a:solidFill>
                  <a:srgbClr val="0066CC"/>
                </a:solidFill>
                <a:latin typeface="Arial Black" panose="020B0A04020102020204" pitchFamily="34" charset="0"/>
              </a:rPr>
            </a:br>
            <a:endParaRPr lang="en-US" sz="4000" dirty="0">
              <a:solidFill>
                <a:srgbClr val="0066CC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BDEEC-DAC8-15DC-7C9D-41A9E2F81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2175" y="1757916"/>
            <a:ext cx="6485405" cy="4713767"/>
          </a:xfrm>
        </p:spPr>
        <p:txBody>
          <a:bodyPr>
            <a:noAutofit/>
          </a:bodyPr>
          <a:lstStyle/>
          <a:p>
            <a:pPr marL="6350" indent="0">
              <a:buNone/>
            </a:pPr>
            <a:r>
              <a:rPr lang="en-US" sz="2400" dirty="0">
                <a:solidFill>
                  <a:srgbClr val="0066CC"/>
                </a:solidFill>
                <a:latin typeface="Arial Black" panose="020B0A04020102020204" pitchFamily="34" charset="0"/>
              </a:rPr>
              <a:t>SLIDE Interviewers conducted 50+ interviews of school leaders nationwide in districts that gained, lost some, or lost all librarians:</a:t>
            </a:r>
          </a:p>
          <a:p>
            <a:pPr marL="515938" indent="-509588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66CC"/>
                </a:solidFill>
                <a:latin typeface="Arial Black" panose="020B0A04020102020204" pitchFamily="34" charset="0"/>
              </a:rPr>
              <a:t>Decisions driven by structural, pragmatic &amp; strategic considerations</a:t>
            </a:r>
          </a:p>
          <a:p>
            <a:pPr marL="515938" indent="-509588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66CC"/>
                </a:solidFill>
                <a:latin typeface="Arial Black" panose="020B0A04020102020204" pitchFamily="34" charset="0"/>
              </a:rPr>
              <a:t>Many factors affecting each situation &amp; decision type</a:t>
            </a:r>
          </a:p>
          <a:p>
            <a:pPr marL="515938" indent="-509588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66CC"/>
                </a:solidFill>
                <a:latin typeface="Arial Black" panose="020B0A04020102020204" pitchFamily="34" charset="0"/>
              </a:rPr>
              <a:t>Evolving positions: combined jobs, restructured jobs, new positions and new position titles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33952-1A8C-E92D-CCA2-700A0996D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FFFFFF"/>
                </a:solidFill>
              </a:rPr>
              <a:t>05/09/2023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9A12D-CDB4-A942-E3CC-3910E52CA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27047" y="6356350"/>
            <a:ext cx="3944913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47394-A028-BDF1-51F1-B91C271DA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47382" y="6356350"/>
            <a:ext cx="13064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  <a:defRPr/>
              </a:pPr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032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44FE2B-0504-CDB4-A84A-FFEBB72E2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006" y="365125"/>
            <a:ext cx="6157519" cy="1325563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66CC"/>
                </a:solidFill>
                <a:latin typeface="Arial Black" panose="020B0A04020102020204" pitchFamily="34" charset="0"/>
              </a:rPr>
              <a:t>What we know now</a:t>
            </a:r>
            <a:br>
              <a:rPr lang="en-US" sz="4000" dirty="0">
                <a:solidFill>
                  <a:srgbClr val="0066CC"/>
                </a:solidFill>
                <a:latin typeface="Arial Black" panose="020B0A04020102020204" pitchFamily="34" charset="0"/>
              </a:rPr>
            </a:br>
            <a:endParaRPr lang="en-US" sz="4000" dirty="0">
              <a:solidFill>
                <a:srgbClr val="0066CC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A520F-2A1B-8194-BA0A-F9D6166C8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65" y="1216485"/>
            <a:ext cx="7571611" cy="49604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66CC"/>
                </a:solidFill>
                <a:latin typeface="Arial Black" panose="020B0A04020102020204" pitchFamily="34" charset="0"/>
              </a:rPr>
              <a:t>Access to school librarians is strongly related to student race and ethnicity </a:t>
            </a:r>
          </a:p>
          <a:p>
            <a:pPr marL="0" indent="0">
              <a:buNone/>
            </a:pPr>
            <a:endParaRPr lang="en-US" sz="2400" dirty="0">
              <a:solidFill>
                <a:srgbClr val="0066CC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66CC"/>
                </a:solidFill>
                <a:latin typeface="Arial Black" panose="020B0A04020102020204" pitchFamily="34" charset="0"/>
              </a:rPr>
              <a:t>Access is further exacerbated for students living in: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66CC"/>
                </a:solidFill>
                <a:latin typeface="Arial Black" panose="020B0A04020102020204" pitchFamily="34" charset="0"/>
              </a:rPr>
              <a:t>Extreme poverty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66CC"/>
                </a:solidFill>
                <a:latin typeface="Arial Black" panose="020B0A04020102020204" pitchFamily="34" charset="0"/>
              </a:rPr>
              <a:t>More isolated locales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66CC"/>
                </a:solidFill>
                <a:latin typeface="Arial Black" panose="020B0A04020102020204" pitchFamily="34" charset="0"/>
              </a:rPr>
              <a:t>Smallest school districts where students are less likely to have access to educational resources available in large districts</a:t>
            </a:r>
            <a:endParaRPr lang="en-US" dirty="0">
              <a:solidFill>
                <a:srgbClr val="0066CC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phic 9" descr="Schoolhouse">
            <a:extLst>
              <a:ext uri="{FF2B5EF4-FFF2-40B4-BE49-F238E27FC236}">
                <a16:creationId xmlns:a16="http://schemas.microsoft.com/office/drawing/2014/main" id="{08C85DA2-B9B9-CC31-3660-73441CA1B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87184" y="1216485"/>
            <a:ext cx="3781051" cy="3781051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F27CD-99A8-5EF9-1682-FE49FD8BBB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9050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53CD6-963E-1DC6-11A5-8BF79C266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8610" y="6356350"/>
            <a:ext cx="3372951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2689B-9AC3-2C82-42A0-D18CB6660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0244" y="6356350"/>
            <a:ext cx="132355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  <a:defRPr/>
              </a:pPr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5878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96D14-D7EF-B93F-F6F1-DB7FA303F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806A0-73CB-3F6D-8AE8-56E6D63E6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1D3BA-B045-66F8-EB9D-00EBD19F4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381700-2428-37B2-A710-2B77F80E0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912" y="0"/>
            <a:ext cx="9716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868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52AEC0-6AFE-F29D-893D-0DC1352CE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4" y="365125"/>
            <a:ext cx="7290032" cy="1325563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66CC"/>
                </a:solidFill>
                <a:latin typeface="Arial Black" panose="020B0A04020102020204" pitchFamily="34" charset="0"/>
              </a:rPr>
              <a:t>An equity issue for students and teachers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5D226-D97D-0052-FFF6-790A6B768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492" y="1825625"/>
            <a:ext cx="5914293" cy="435133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rgbClr val="0066CC"/>
                </a:solidFill>
                <a:latin typeface="Arial Black" panose="020B0A04020102020204" pitchFamily="34" charset="0"/>
              </a:rPr>
              <a:t>Students and teachers who have access to school librarians have a decided advantage over those who do not—a library privilege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3000" dirty="0">
              <a:solidFill>
                <a:srgbClr val="0066CC"/>
              </a:solidFill>
              <a:latin typeface="Arial Black" panose="020B0A040201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rgbClr val="0066CC"/>
                </a:solidFill>
                <a:latin typeface="Arial Black" panose="020B0A04020102020204" pitchFamily="34" charset="0"/>
              </a:rPr>
              <a:t>Access to school librarians is an educational equity issue</a:t>
            </a:r>
          </a:p>
        </p:txBody>
      </p:sp>
      <p:pic>
        <p:nvPicPr>
          <p:cNvPr id="8" name="Picture 7" descr="A book on a table&#10;&#10;Description automatically generated with low confidence">
            <a:extLst>
              <a:ext uri="{FF2B5EF4-FFF2-40B4-BE49-F238E27FC236}">
                <a16:creationId xmlns:a16="http://schemas.microsoft.com/office/drawing/2014/main" id="{B15B2161-9D5C-F098-F6F0-CF3971014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55" r="25396" b="2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F71F0-C0F8-2CE9-A8C6-DD6FE8842E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ACDA1-91B5-B000-52C5-1FA7F5349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25444-18AF-33E9-8783-13E4D83EB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  <a:defRPr/>
              </a:pPr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6406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3BEAF7-32BA-AF79-673C-777D1A93ECA1}"/>
              </a:ext>
            </a:extLst>
          </p:cNvPr>
          <p:cNvSpPr txBox="1"/>
          <p:nvPr/>
        </p:nvSpPr>
        <p:spPr>
          <a:xfrm>
            <a:off x="8182428" y="682112"/>
            <a:ext cx="368799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66CC"/>
                </a:solidFill>
                <a:latin typeface="Arial Black" panose="020B0A04020102020204" pitchFamily="34" charset="0"/>
              </a:rPr>
              <a:t>School librarian losses not universal</a:t>
            </a:r>
          </a:p>
          <a:p>
            <a:endParaRPr lang="en-US" dirty="0">
              <a:solidFill>
                <a:srgbClr val="0066CC"/>
              </a:solidFill>
              <a:latin typeface="Arial Black" panose="020B0A04020102020204" pitchFamily="34" charset="0"/>
            </a:endParaRPr>
          </a:p>
          <a:p>
            <a:r>
              <a:rPr lang="en-US" dirty="0">
                <a:solidFill>
                  <a:srgbClr val="0066CC"/>
                </a:solidFill>
                <a:latin typeface="Arial Black" panose="020B0A04020102020204" pitchFamily="34" charset="0"/>
              </a:rPr>
              <a:t>Most years for more than a decade, 10-15 states gained librarians but 3-4 times that many states lost librarians</a:t>
            </a:r>
          </a:p>
          <a:p>
            <a:endParaRPr lang="en-US" dirty="0"/>
          </a:p>
          <a:p>
            <a:r>
              <a:rPr lang="en-US" b="1" dirty="0">
                <a:solidFill>
                  <a:srgbClr val="0066CC"/>
                </a:solidFill>
                <a:latin typeface="Arial Black" panose="020B0A04020102020204" pitchFamily="34" charset="0"/>
              </a:rPr>
              <a:t>COVID impact</a:t>
            </a:r>
            <a:r>
              <a:rPr lang="en-US" dirty="0">
                <a:solidFill>
                  <a:srgbClr val="0066CC"/>
                </a:solidFill>
              </a:rPr>
              <a:t>: </a:t>
            </a:r>
            <a:r>
              <a:rPr lang="en-US" dirty="0">
                <a:solidFill>
                  <a:srgbClr val="0066CC"/>
                </a:solidFill>
                <a:latin typeface="Arial Black" panose="020B0A04020102020204" pitchFamily="34" charset="0"/>
              </a:rPr>
              <a:t>2020-21 record low number of states gained and record high number of states lost. </a:t>
            </a:r>
          </a:p>
          <a:p>
            <a:r>
              <a:rPr lang="en-US" dirty="0">
                <a:solidFill>
                  <a:srgbClr val="0066CC"/>
                </a:solidFill>
                <a:latin typeface="Arial Black" panose="020B0A04020102020204" pitchFamily="34" charset="0"/>
              </a:rPr>
              <a:t>2021-22 record high number of gaining states and record low number of losing states.</a:t>
            </a:r>
          </a:p>
          <a:p>
            <a:endParaRPr lang="en-US" dirty="0">
              <a:solidFill>
                <a:srgbClr val="0066CC"/>
              </a:solidFill>
              <a:latin typeface="Arial Black" panose="020B0A04020102020204" pitchFamily="34" charset="0"/>
            </a:endParaRPr>
          </a:p>
          <a:p>
            <a:r>
              <a:rPr lang="en-US" dirty="0">
                <a:solidFill>
                  <a:srgbClr val="0066CC"/>
                </a:solidFill>
                <a:latin typeface="Arial Black" panose="020B0A04020102020204" pitchFamily="34" charset="0"/>
              </a:rPr>
              <a:t>What next?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2CA036-70C8-CCE1-A0D8-88C05350C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28" y="682112"/>
            <a:ext cx="7772400" cy="563924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B95B5A-DBE7-E72F-F267-94D98F496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0D1950-5A2C-2017-FE1E-18555A1C3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FF929-CB0E-E730-BF6D-BA9436EFE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2835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2930D7-213B-AE29-F05E-CB9DE3765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6256"/>
            <a:ext cx="8551985" cy="56392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0E264C-0061-4A62-DA9B-18BEAB096C2C}"/>
              </a:ext>
            </a:extLst>
          </p:cNvPr>
          <p:cNvSpPr txBox="1"/>
          <p:nvPr/>
        </p:nvSpPr>
        <p:spPr>
          <a:xfrm>
            <a:off x="8680938" y="2491154"/>
            <a:ext cx="306078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66CC"/>
                </a:solidFill>
                <a:latin typeface="Arial Black" panose="020B0A04020102020204" pitchFamily="34" charset="0"/>
              </a:rPr>
              <a:t>Access to school librarians varies by locale</a:t>
            </a:r>
          </a:p>
          <a:p>
            <a:endParaRPr lang="en-US" dirty="0">
              <a:solidFill>
                <a:srgbClr val="0066CC"/>
              </a:solidFill>
              <a:latin typeface="Arial Black" panose="020B0A04020102020204" pitchFamily="34" charset="0"/>
            </a:endParaRPr>
          </a:p>
          <a:p>
            <a:r>
              <a:rPr lang="en-US" dirty="0">
                <a:solidFill>
                  <a:srgbClr val="0066CC"/>
                </a:solidFill>
                <a:latin typeface="Arial Black" panose="020B0A04020102020204" pitchFamily="34" charset="0"/>
              </a:rPr>
              <a:t>Districts in suburbs &amp; cities more likely to have librarians in all or most schools</a:t>
            </a:r>
          </a:p>
          <a:p>
            <a:endParaRPr lang="en-US" dirty="0">
              <a:solidFill>
                <a:srgbClr val="0066CC"/>
              </a:solidFill>
              <a:latin typeface="Arial Black" panose="020B0A04020102020204" pitchFamily="34" charset="0"/>
            </a:endParaRPr>
          </a:p>
          <a:p>
            <a:r>
              <a:rPr lang="en-US" dirty="0">
                <a:solidFill>
                  <a:srgbClr val="0066CC"/>
                </a:solidFill>
                <a:latin typeface="Arial Black" panose="020B0A04020102020204" pitchFamily="34" charset="0"/>
              </a:rPr>
              <a:t>Districts in towns and rural areas more likely to have no librarians in any schools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0C3683-9FDE-7123-76D3-71B2CD09B568}"/>
              </a:ext>
            </a:extLst>
          </p:cNvPr>
          <p:cNvSpPr txBox="1"/>
          <p:nvPr/>
        </p:nvSpPr>
        <p:spPr>
          <a:xfrm>
            <a:off x="8628743" y="716256"/>
            <a:ext cx="3112984" cy="16004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.75+ FTE per school is the ratio SLIDE uses to determine if a district has enough librarians to have a full-time librarian in all or most schools.  </a:t>
            </a:r>
          </a:p>
          <a:p>
            <a:r>
              <a:rPr lang="en-US" sz="1400" b="1" dirty="0"/>
              <a:t>(Actual school staffing data on librarians are not available.)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BB3A6F-66F9-D914-6773-4CB87FBC2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A182B3-9A64-F4A2-9315-4CD4FC5E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236C11-698B-9B7C-B3AC-F78038DA8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4079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58DA18E-B977-14CF-ADE3-2654FFC917EC}"/>
              </a:ext>
            </a:extLst>
          </p:cNvPr>
          <p:cNvSpPr txBox="1"/>
          <p:nvPr/>
        </p:nvSpPr>
        <p:spPr>
          <a:xfrm>
            <a:off x="8516815" y="718236"/>
            <a:ext cx="321402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66CC"/>
                </a:solidFill>
                <a:latin typeface="Arial Black" panose="020B0A04020102020204" pitchFamily="34" charset="0"/>
              </a:rPr>
              <a:t>Access to school librarians varies by student enrollment</a:t>
            </a:r>
          </a:p>
          <a:p>
            <a:endParaRPr lang="en-US" dirty="0">
              <a:solidFill>
                <a:srgbClr val="0066CC"/>
              </a:solidFill>
              <a:latin typeface="Arial Black" panose="020B0A04020102020204" pitchFamily="34" charset="0"/>
            </a:endParaRPr>
          </a:p>
          <a:p>
            <a:r>
              <a:rPr lang="en-US" dirty="0">
                <a:solidFill>
                  <a:srgbClr val="0066CC"/>
                </a:solidFill>
                <a:latin typeface="Arial Black" panose="020B0A04020102020204" pitchFamily="34" charset="0"/>
              </a:rPr>
              <a:t>Larger district are more likely to have librarians in all or most schools</a:t>
            </a:r>
          </a:p>
          <a:p>
            <a:endParaRPr lang="en-US" dirty="0">
              <a:solidFill>
                <a:srgbClr val="0066CC"/>
              </a:solidFill>
              <a:latin typeface="Arial Black" panose="020B0A04020102020204" pitchFamily="34" charset="0"/>
            </a:endParaRPr>
          </a:p>
          <a:p>
            <a:r>
              <a:rPr lang="en-US" dirty="0">
                <a:solidFill>
                  <a:srgbClr val="0066CC"/>
                </a:solidFill>
                <a:latin typeface="Arial Black" panose="020B0A04020102020204" pitchFamily="34" charset="0"/>
              </a:rPr>
              <a:t>Smaller districts are more likely not to have librarians in any schools</a:t>
            </a:r>
          </a:p>
          <a:p>
            <a:endParaRPr lang="en-US" dirty="0">
              <a:solidFill>
                <a:srgbClr val="0066CC"/>
              </a:solidFill>
              <a:latin typeface="Arial Black" panose="020B0A04020102020204" pitchFamily="34" charset="0"/>
            </a:endParaRPr>
          </a:p>
          <a:p>
            <a:r>
              <a:rPr lang="en-US" dirty="0">
                <a:solidFill>
                  <a:srgbClr val="0066CC"/>
                </a:solidFill>
                <a:latin typeface="Arial Black" panose="020B0A04020102020204" pitchFamily="34" charset="0"/>
              </a:rPr>
              <a:t>Overall, less than 1 in 5 districts has librarians in all or most schools, and more than 1/3 have no librarians in any schools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E966E2-8381-45B8-4C5F-C14C57501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235"/>
            <a:ext cx="8349343" cy="563924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AFB01E-E5FB-EAFB-8D16-E9CAF8365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4B6300-B2F9-714A-8DA4-E97C0A5AD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D1156-FD09-FBB2-40CA-907102CF1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0149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A8A16F-E0E9-3E98-B4FD-AE7A17C5D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05" y="716256"/>
            <a:ext cx="7772400" cy="56392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8F9D6B-22DB-81DD-B991-54D54F9C12F3}"/>
              </a:ext>
            </a:extLst>
          </p:cNvPr>
          <p:cNvSpPr txBox="1"/>
          <p:nvPr/>
        </p:nvSpPr>
        <p:spPr>
          <a:xfrm>
            <a:off x="8622323" y="716257"/>
            <a:ext cx="3119076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66CC"/>
                </a:solidFill>
                <a:latin typeface="Arial Black" panose="020B0A04020102020204" pitchFamily="34" charset="0"/>
              </a:rPr>
              <a:t>Access to school librarians varies by student poverty status</a:t>
            </a:r>
          </a:p>
          <a:p>
            <a:endParaRPr lang="en-US" sz="2200" dirty="0">
              <a:solidFill>
                <a:srgbClr val="0066CC"/>
              </a:solidFill>
              <a:latin typeface="Arial Black" panose="020B0A04020102020204" pitchFamily="34" charset="0"/>
            </a:endParaRPr>
          </a:p>
          <a:p>
            <a:r>
              <a:rPr lang="en-US" sz="2200" dirty="0">
                <a:solidFill>
                  <a:srgbClr val="0066CC"/>
                </a:solidFill>
                <a:latin typeface="Arial Black" panose="020B0A04020102020204" pitchFamily="34" charset="0"/>
              </a:rPr>
              <a:t>Districts in wealthiest communities most likely to have librarians in all or most schools</a:t>
            </a:r>
          </a:p>
          <a:p>
            <a:endParaRPr lang="en-US" sz="2200" dirty="0">
              <a:solidFill>
                <a:srgbClr val="0066CC"/>
              </a:solidFill>
              <a:latin typeface="Arial Black" panose="020B0A04020102020204" pitchFamily="34" charset="0"/>
            </a:endParaRPr>
          </a:p>
          <a:p>
            <a:r>
              <a:rPr lang="en-US" sz="2200" dirty="0">
                <a:solidFill>
                  <a:srgbClr val="0066CC"/>
                </a:solidFill>
                <a:latin typeface="Arial Black" panose="020B0A04020102020204" pitchFamily="34" charset="0"/>
              </a:rPr>
              <a:t>Districts in poorer communities more likely not to have librarians in any schools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36503-120B-BDCE-1320-DAE22A8E5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64270-6468-B33A-A198-BFDEE7A26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47650-7941-868C-4C8C-7F0805796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6433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CB5D76-DDF2-8622-F2ED-D0A2BF745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756" y="704381"/>
            <a:ext cx="7772400" cy="56392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4F7B5E-2A12-0AB3-C7A5-964C74152893}"/>
              </a:ext>
            </a:extLst>
          </p:cNvPr>
          <p:cNvSpPr txBox="1"/>
          <p:nvPr/>
        </p:nvSpPr>
        <p:spPr>
          <a:xfrm>
            <a:off x="8367156" y="310662"/>
            <a:ext cx="3511655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66CC"/>
                </a:solidFill>
                <a:latin typeface="Arial Black" panose="020B0A04020102020204" pitchFamily="34" charset="0"/>
              </a:rPr>
              <a:t>Majority non-white districts are equally unlikely to have librarians in most schools and are slightly more likely not to have librarians in any schools</a:t>
            </a:r>
          </a:p>
          <a:p>
            <a:endParaRPr lang="en-US" dirty="0">
              <a:solidFill>
                <a:srgbClr val="0066CC"/>
              </a:solidFill>
              <a:latin typeface="Arial Black" panose="020B0A04020102020204" pitchFamily="34" charset="0"/>
            </a:endParaRPr>
          </a:p>
          <a:p>
            <a:r>
              <a:rPr lang="en-US" dirty="0">
                <a:solidFill>
                  <a:srgbClr val="0066CC"/>
                </a:solidFill>
                <a:latin typeface="Arial Black" panose="020B0A04020102020204" pitchFamily="34" charset="0"/>
              </a:rPr>
              <a:t>Impact of majority race often ameliorated by locale (city) and enrollment (higher)</a:t>
            </a:r>
          </a:p>
          <a:p>
            <a:endParaRPr lang="en-US" dirty="0">
              <a:solidFill>
                <a:srgbClr val="0066CC"/>
              </a:solidFill>
              <a:latin typeface="Arial Black" panose="020B0A04020102020204" pitchFamily="34" charset="0"/>
            </a:endParaRPr>
          </a:p>
          <a:p>
            <a:r>
              <a:rPr lang="en-US" dirty="0">
                <a:solidFill>
                  <a:srgbClr val="0066CC"/>
                </a:solidFill>
                <a:latin typeface="Arial Black" panose="020B0A04020102020204" pitchFamily="34" charset="0"/>
              </a:rPr>
              <a:t>Majority Hispanic districts mostly smaller and rural fare dramatically worse than majority non-Hispanic ones and are half as likely to have librarians in most schools, and far more likely not to have librarians in any schools.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46FFE-BED2-23A9-94F3-6EED0D174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1E15A-DAA8-3FF6-0DE0-99C05E0AE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043C1-5BD0-518A-3CAE-C8CAD6929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842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A84B152-3496-4C52-AF08-97AFFC09D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2A5E770-4BB5-DF64-2227-A79848662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33087" cy="1325563"/>
          </a:xfrm>
        </p:spPr>
        <p:txBody>
          <a:bodyPr>
            <a:normAutofit/>
          </a:bodyPr>
          <a:lstStyle/>
          <a:p>
            <a:r>
              <a:rPr lang="en-US" sz="3700" dirty="0">
                <a:solidFill>
                  <a:srgbClr val="0066CC"/>
                </a:solidFill>
                <a:latin typeface="Arial Black" panose="020B0A04020102020204" pitchFamily="34" charset="0"/>
              </a:rPr>
              <a:t>Bottom Line: Lack of equity across the U.S.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B2ADB95-0FA3-4BD7-A8AC-89D014A8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723F4A7-2F88-5DFB-6568-C7C9BB3C3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7008101" cy="503237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Arial Black" panose="020B0A04020102020204" pitchFamily="34" charset="0"/>
              </a:rPr>
              <a:t>20% of full-time equivalent school librarians lost in last decade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Arial Black" panose="020B0A04020102020204" pitchFamily="34" charset="0"/>
              </a:rPr>
              <a:t>Fewer than 40,000 school librarians nationwide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Arial Black" panose="020B0A04020102020204" pitchFamily="34" charset="0"/>
              </a:rPr>
              <a:t>Decline in the number of FTE school librarians between 2015 and 2020-21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Arial Black" panose="020B0A04020102020204" pitchFamily="34" charset="0"/>
              </a:rPr>
              <a:t>In 2020-21, 3 million students in majority nonwhite districts were without any librarians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Arial Black" panose="020B0A04020102020204" pitchFamily="34" charset="0"/>
              </a:rPr>
              <a:t>54% of the 5.6 million students in all districts did not have any librarians during the COVID-19 pandemic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66CC"/>
                </a:solidFill>
                <a:latin typeface="Arial Black" panose="020B0A04020102020204" pitchFamily="34" charset="0"/>
              </a:rPr>
              <a:t>Gap between students in districts with a “library privilege” and those without librarians continues to widen</a:t>
            </a:r>
          </a:p>
          <a:p>
            <a:endParaRPr lang="en-US" sz="150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924DBCE-E731-4B22-8181-A39C1D862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630884" cy="630884"/>
          </a:xfrm>
          <a:prstGeom prst="ellipse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BEA2CA-4D67-A6D8-9BD5-366C1F2331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3212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112579-7763-AC5D-0E3F-2E72C2A85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98284" y="6356350"/>
            <a:ext cx="3433277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A0374E-E7E7-9EA2-4BBE-3D412C36E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  <a:defRPr/>
              </a:pPr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CBF9756-6AC8-4C65-84DF-56FBFFA1D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0227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Magnifying glass showing decling performance">
            <a:extLst>
              <a:ext uri="{FF2B5EF4-FFF2-40B4-BE49-F238E27FC236}">
                <a16:creationId xmlns:a16="http://schemas.microsoft.com/office/drawing/2014/main" id="{F2BC2F78-FA76-8AA5-B3AB-4CBF0B23D3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1" r="31869"/>
          <a:stretch/>
        </p:blipFill>
        <p:spPr>
          <a:xfrm>
            <a:off x="7751975" y="1075239"/>
            <a:ext cx="4128603" cy="4128603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D385988-EAAF-4C27-AF8A-2BFBECA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4254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3621FD4-D14D-45D5-9A57-9A2DE5EA5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B621D332-7329-4994-8836-C429A51B7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2D20F754-35A9-4508-BE3C-C59996D14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23449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986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8AA74-F89F-48A1-B941-897EC05BA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157" y="365125"/>
            <a:ext cx="1141171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SLIDE:  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The School Librarian Investigation--Decline or Evolution?</a:t>
            </a:r>
          </a:p>
        </p:txBody>
      </p:sp>
      <p:graphicFrame>
        <p:nvGraphicFramePr>
          <p:cNvPr id="5" name="Content Placeholder 2" descr="Team Smart Art Graphic&#10;">
            <a:extLst>
              <a:ext uri="{FF2B5EF4-FFF2-40B4-BE49-F238E27FC236}">
                <a16:creationId xmlns:a16="http://schemas.microsoft.com/office/drawing/2014/main" id="{9C6D4AB6-2821-496B-916D-DC02A2DBB1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0264608"/>
              </p:ext>
            </p:extLst>
          </p:nvPr>
        </p:nvGraphicFramePr>
        <p:xfrm>
          <a:off x="393192" y="1463040"/>
          <a:ext cx="11411712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933A4BE-531E-4A62-A55C-06E088180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05/09/2023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FFD21CE-7A2D-4CB5-AC11-6E5CB7F73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Indiana Libraries and Literacy Symposium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8C87077-3DA0-43A0-9187-E1AACEF31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5356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726484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rgbClr val="0066CC"/>
                </a:solidFill>
                <a:latin typeface="Arial Black" panose="020B0A04020102020204" pitchFamily="34" charset="0"/>
              </a:rPr>
              <a:t>Indiana Demographics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91840" cy="580028"/>
          </a:xfrm>
          <a:solidFill>
            <a:srgbClr val="0066FF"/>
          </a:solidFill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Students/Staff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839788" y="2261191"/>
            <a:ext cx="3291840" cy="3928472"/>
          </a:xfrm>
          <a:ln>
            <a:solidFill>
              <a:srgbClr val="0066FF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000" dirty="0">
                <a:solidFill>
                  <a:srgbClr val="C00000"/>
                </a:solidFill>
                <a:latin typeface="Arial Black" panose="020B0A04020102020204" pitchFamily="34" charset="0"/>
              </a:rPr>
              <a:t>Students</a:t>
            </a:r>
            <a:r>
              <a:rPr lang="en-US" dirty="0">
                <a:latin typeface="Arial Black" panose="020B0A04020102020204" pitchFamily="34" charset="0"/>
              </a:rPr>
              <a:t>          </a:t>
            </a:r>
          </a:p>
          <a:p>
            <a:pPr marL="0" indent="0" algn="ctr">
              <a:buNone/>
            </a:pPr>
            <a:r>
              <a:rPr lang="en-US" sz="2800" dirty="0">
                <a:latin typeface="Arial Black" panose="020B0A04020102020204" pitchFamily="34" charset="0"/>
              </a:rPr>
              <a:t>982,308</a:t>
            </a:r>
            <a:endParaRPr lang="en-US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rgbClr val="C00000"/>
                </a:solidFill>
                <a:latin typeface="Arial Black" panose="020B0A04020102020204" pitchFamily="34" charset="0"/>
              </a:rPr>
              <a:t>Teachers</a:t>
            </a:r>
          </a:p>
          <a:p>
            <a:pPr marL="0" indent="0" algn="ctr">
              <a:buNone/>
            </a:pPr>
            <a:r>
              <a:rPr lang="en-US" sz="2800" dirty="0">
                <a:latin typeface="Arial Black" panose="020B0A04020102020204" pitchFamily="34" charset="0"/>
              </a:rPr>
              <a:t>62,980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rgbClr val="C00000"/>
                </a:solidFill>
                <a:latin typeface="Arial Black" panose="020B0A04020102020204" pitchFamily="34" charset="0"/>
              </a:rPr>
              <a:t>Librarians</a:t>
            </a:r>
          </a:p>
          <a:p>
            <a:pPr marL="0" indent="0" algn="ctr">
              <a:buNone/>
            </a:pPr>
            <a:r>
              <a:rPr lang="en-US" sz="2800" dirty="0">
                <a:latin typeface="Arial Black" panose="020B0A04020102020204" pitchFamily="34" charset="0"/>
              </a:rPr>
              <a:t>517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rgbClr val="C00000"/>
                </a:solidFill>
                <a:latin typeface="Arial Black" panose="020B0A04020102020204" pitchFamily="34" charset="0"/>
              </a:rPr>
              <a:t>Library Support</a:t>
            </a:r>
          </a:p>
          <a:p>
            <a:pPr marL="0" indent="0" algn="ctr">
              <a:buNone/>
            </a:pPr>
            <a:r>
              <a:rPr lang="en-US" sz="2800" dirty="0">
                <a:latin typeface="Arial Black" panose="020B0A04020102020204" pitchFamily="34" charset="0"/>
              </a:rPr>
              <a:t>1,107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453128" y="1681163"/>
            <a:ext cx="3291840" cy="580028"/>
          </a:xfrm>
          <a:solidFill>
            <a:schemeClr val="accent4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Public Schools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4453128" y="2261191"/>
            <a:ext cx="3291840" cy="3928472"/>
          </a:xfrm>
          <a:ln>
            <a:solidFill>
              <a:schemeClr val="accent4">
                <a:lumMod val="75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sz="2800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en-US" sz="2800" dirty="0">
                <a:latin typeface="Arial Black" panose="020B0A04020102020204" pitchFamily="34" charset="0"/>
              </a:rPr>
              <a:t>1,769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900" dirty="0">
                <a:latin typeface="Arial Black" panose="020B0A04020102020204" pitchFamily="34" charset="0"/>
              </a:rPr>
              <a:t>(1920-21: 120 charter schools not included in SLIDE data)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solidFill>
            <a:srgbClr val="C00000"/>
          </a:solidFill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Student Race/Ethnicity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 Black" panose="020B0A04020102020204" pitchFamily="34" charset="0"/>
              </a:rPr>
              <a:t>White = 67%</a:t>
            </a:r>
          </a:p>
          <a:p>
            <a:pPr marL="0" indent="0">
              <a:buNone/>
            </a:pPr>
            <a:r>
              <a:rPr lang="en-US" sz="2400" dirty="0">
                <a:latin typeface="Arial Black" panose="020B0A04020102020204" pitchFamily="34" charset="0"/>
              </a:rPr>
              <a:t>Hispanic = 13%</a:t>
            </a:r>
          </a:p>
          <a:p>
            <a:pPr marL="0" indent="0">
              <a:buNone/>
            </a:pPr>
            <a:r>
              <a:rPr lang="en-US" sz="2400" dirty="0">
                <a:latin typeface="Arial Black" panose="020B0A04020102020204" pitchFamily="34" charset="0"/>
              </a:rPr>
              <a:t>Black = 11%</a:t>
            </a:r>
          </a:p>
          <a:p>
            <a:pPr marL="0" indent="0">
              <a:buNone/>
            </a:pPr>
            <a:r>
              <a:rPr lang="en-US" sz="2400" dirty="0">
                <a:latin typeface="Arial Black" panose="020B0A04020102020204" pitchFamily="34" charset="0"/>
              </a:rPr>
              <a:t>2 or More = 5%</a:t>
            </a:r>
          </a:p>
          <a:p>
            <a:pPr marL="0" indent="0">
              <a:buNone/>
            </a:pPr>
            <a:r>
              <a:rPr lang="en-US" sz="2400" dirty="0">
                <a:latin typeface="Arial Black" panose="020B0A04020102020204" pitchFamily="34" charset="0"/>
              </a:rPr>
              <a:t>Asian Pacific = 3%</a:t>
            </a:r>
          </a:p>
        </p:txBody>
      </p:sp>
    </p:spTree>
    <p:extLst>
      <p:ext uri="{BB962C8B-B14F-4D97-AF65-F5344CB8AC3E}">
        <p14:creationId xmlns:p14="http://schemas.microsoft.com/office/powerpoint/2010/main" val="12228188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0AB49C-8B0F-8BC1-7B3D-5F39697F5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latin typeface="Arial Black" panose="020B0A04020102020204" pitchFamily="34" charset="0"/>
              </a:rPr>
              <a:t>Bottom Line Indiana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DA531-0581-D7AC-089F-DDF15EA467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FFFFFF"/>
                </a:solidFill>
              </a:rPr>
              <a:t>05/09/2023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82FE1-713F-8946-C5F8-9FCC8A900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FFFFFF"/>
                </a:solidFill>
              </a:rPr>
              <a:t>Indiana Libraries and Literacy Symposium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99B2C-230F-AFC8-32BF-A79CA2EE3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  <a:defRPr/>
              </a:pPr>
              <a:t>41</a:t>
            </a:fld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EBB64FB3-EB91-925A-5A58-FC19917003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3070642"/>
              </p:ext>
            </p:extLst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9BED560-8185-3D75-254F-5ED4B5CAC9F7}"/>
              </a:ext>
            </a:extLst>
          </p:cNvPr>
          <p:cNvSpPr txBox="1"/>
          <p:nvPr/>
        </p:nvSpPr>
        <p:spPr>
          <a:xfrm>
            <a:off x="2080469" y="5972961"/>
            <a:ext cx="7424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  <a:hlinkClick r:id="rId7"/>
              </a:rPr>
              <a:t>https://libslide.org/data-tools/state-profile/</a:t>
            </a:r>
            <a:endParaRPr lang="en-US" sz="2000" dirty="0">
              <a:latin typeface="Arial Black" panose="020B0A04020102020204" pitchFamily="34" charset="0"/>
            </a:endParaRPr>
          </a:p>
          <a:p>
            <a:endParaRPr lang="en-US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7069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3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ECE720-E947-3BBC-7AB2-B445BF78C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Arial Black" panose="020B0A04020102020204" pitchFamily="34" charset="0"/>
              </a:rPr>
              <a:t>Bottom Line Indiana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0CEED-62A1-85EE-314D-FB052233F4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FFFFFF"/>
                </a:solidFill>
              </a:rPr>
              <a:t>05/09/2023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3BFB4-B8B7-3CC5-D5FE-FA3690C0E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0932" y="6356350"/>
            <a:ext cx="4512467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>
                <a:solidFill>
                  <a:srgbClr val="898989"/>
                </a:solidFill>
              </a:rPr>
              <a:t>Indiana Libraries and Literacy Symposium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1F9FC-746D-1839-8656-D9345E9D2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  <a:defRPr/>
              </a:pPr>
              <a:t>42</a:t>
            </a:fld>
            <a:endParaRPr lang="en-US">
              <a:solidFill>
                <a:srgbClr val="898989"/>
              </a:solidFill>
            </a:endParaRPr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26D0F739-D7BC-27C1-CF0D-CB9A01137B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9952042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95349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7D70B4E-60F0-4587-9D0A-C9E66E53A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2EB2E4-B441-B834-967A-AC05828A70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22" r="-2" b="3615"/>
          <a:stretch/>
        </p:blipFill>
        <p:spPr>
          <a:xfrm>
            <a:off x="20" y="-1"/>
            <a:ext cx="11828189" cy="6858000"/>
          </a:xfrm>
          <a:custGeom>
            <a:avLst/>
            <a:gdLst/>
            <a:ahLst/>
            <a:cxnLst/>
            <a:rect l="l" t="t" r="r" b="b"/>
            <a:pathLst>
              <a:path w="11828209" h="6851225">
                <a:moveTo>
                  <a:pt x="1484882" y="0"/>
                </a:moveTo>
                <a:lnTo>
                  <a:pt x="8520272" y="0"/>
                </a:lnTo>
                <a:lnTo>
                  <a:pt x="8541915" y="12445"/>
                </a:lnTo>
                <a:cubicBezTo>
                  <a:pt x="10512125" y="1209574"/>
                  <a:pt x="11828209" y="3376047"/>
                  <a:pt x="11828209" y="5849907"/>
                </a:cubicBezTo>
                <a:cubicBezTo>
                  <a:pt x="11828209" y="6085513"/>
                  <a:pt x="11816272" y="6318331"/>
                  <a:pt x="11792969" y="6547788"/>
                </a:cubicBezTo>
                <a:lnTo>
                  <a:pt x="11754411" y="6851225"/>
                </a:lnTo>
                <a:lnTo>
                  <a:pt x="0" y="6851225"/>
                </a:lnTo>
                <a:lnTo>
                  <a:pt x="0" y="1208190"/>
                </a:lnTo>
                <a:lnTo>
                  <a:pt x="176127" y="1023457"/>
                </a:lnTo>
                <a:cubicBezTo>
                  <a:pt x="562126" y="637458"/>
                  <a:pt x="994141" y="297476"/>
                  <a:pt x="1463239" y="12445"/>
                </a:cubicBez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F149F64-F5A8-406B-96EB-0B8A677B43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76322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A9EE7A9-906A-4407-BE4D-A564B220B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FCB818-4BF8-406F-FC2D-288D2DF80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45758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FFFFFF"/>
                </a:solidFill>
              </a:rPr>
              <a:t>05/09/2023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BA22DF-3BE2-777A-313C-E374F3F2B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05917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FFFFFF"/>
                </a:solidFill>
              </a:rPr>
              <a:t>Indiana Libraries and Literacy Symposium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AFB3CE-80EC-BDED-3DCA-F69F838A1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54634" y="6356350"/>
            <a:ext cx="139916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  <a:defRPr/>
              </a:pPr>
              <a:t>43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7682E0-31EC-5850-1184-26BD91C9CA84}"/>
              </a:ext>
            </a:extLst>
          </p:cNvPr>
          <p:cNvSpPr txBox="1"/>
          <p:nvPr/>
        </p:nvSpPr>
        <p:spPr>
          <a:xfrm>
            <a:off x="1904301" y="5595457"/>
            <a:ext cx="9227119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Newly donated LGBTQ+ books are displayed in the library at Nystrom Elementary School on May 17, 2022, in Richmond, California. Justin Sullivan / Getty Images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C5C72C-1E68-E996-7556-7600FBB91C12}"/>
              </a:ext>
            </a:extLst>
          </p:cNvPr>
          <p:cNvSpPr txBox="1"/>
          <p:nvPr/>
        </p:nvSpPr>
        <p:spPr>
          <a:xfrm>
            <a:off x="9954635" y="216877"/>
            <a:ext cx="23018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Arial Black" panose="020B0A04020102020204" pitchFamily="34" charset="0"/>
              </a:rPr>
              <a:t>New Threat:</a:t>
            </a:r>
          </a:p>
          <a:p>
            <a:r>
              <a:rPr lang="en-US" sz="2200" dirty="0">
                <a:solidFill>
                  <a:schemeClr val="bg1"/>
                </a:solidFill>
                <a:latin typeface="Arial Black" panose="020B0A04020102020204" pitchFamily="34" charset="0"/>
              </a:rPr>
              <a:t>Massive Book Banning</a:t>
            </a:r>
          </a:p>
        </p:txBody>
      </p:sp>
    </p:spTree>
    <p:extLst>
      <p:ext uri="{BB962C8B-B14F-4D97-AF65-F5344CB8AC3E}">
        <p14:creationId xmlns:p14="http://schemas.microsoft.com/office/powerpoint/2010/main" val="3922487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7D70B4E-60F0-4587-9D0A-C9E66E53A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44C18B-6F59-52FB-E5C4-D4C398228B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39" r="-2" b="-2"/>
          <a:stretch/>
        </p:blipFill>
        <p:spPr>
          <a:xfrm>
            <a:off x="20" y="-1"/>
            <a:ext cx="11828189" cy="6858000"/>
          </a:xfrm>
          <a:custGeom>
            <a:avLst/>
            <a:gdLst/>
            <a:ahLst/>
            <a:cxnLst/>
            <a:rect l="l" t="t" r="r" b="b"/>
            <a:pathLst>
              <a:path w="11828209" h="6851225">
                <a:moveTo>
                  <a:pt x="1484882" y="0"/>
                </a:moveTo>
                <a:lnTo>
                  <a:pt x="8520272" y="0"/>
                </a:lnTo>
                <a:lnTo>
                  <a:pt x="8541915" y="12445"/>
                </a:lnTo>
                <a:cubicBezTo>
                  <a:pt x="10512125" y="1209574"/>
                  <a:pt x="11828209" y="3376047"/>
                  <a:pt x="11828209" y="5849907"/>
                </a:cubicBezTo>
                <a:cubicBezTo>
                  <a:pt x="11828209" y="6085513"/>
                  <a:pt x="11816272" y="6318331"/>
                  <a:pt x="11792969" y="6547788"/>
                </a:cubicBezTo>
                <a:lnTo>
                  <a:pt x="11754411" y="6851225"/>
                </a:lnTo>
                <a:lnTo>
                  <a:pt x="0" y="6851225"/>
                </a:lnTo>
                <a:lnTo>
                  <a:pt x="0" y="1208190"/>
                </a:lnTo>
                <a:lnTo>
                  <a:pt x="176127" y="1023457"/>
                </a:lnTo>
                <a:cubicBezTo>
                  <a:pt x="562126" y="637458"/>
                  <a:pt x="994141" y="297476"/>
                  <a:pt x="1463239" y="12445"/>
                </a:cubicBez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F149F64-F5A8-406B-96EB-0B8A677B43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76322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A9EE7A9-906A-4407-BE4D-A564B220B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566E63-F922-0EA8-094E-71218285A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45758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FFFFFF"/>
                </a:solidFill>
              </a:rPr>
              <a:t>05/09/2023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B38434-C452-D673-9F2A-7BF29DB34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05917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FFFFFF"/>
                </a:solidFill>
              </a:rPr>
              <a:t>Indiana Libraries and Literacy Symposium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454D88-E617-AD08-F98B-B0C198D02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54634" y="6356350"/>
            <a:ext cx="139916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  <a:defRPr/>
              </a:pPr>
              <a:t>44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DA8BC8-D20A-FC86-C969-0CFA51EF0A9F}"/>
              </a:ext>
            </a:extLst>
          </p:cNvPr>
          <p:cNvSpPr txBox="1"/>
          <p:nvPr/>
        </p:nvSpPr>
        <p:spPr>
          <a:xfrm>
            <a:off x="9093666" y="6356350"/>
            <a:ext cx="1942294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APNews.com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252B4A-22CC-AF7F-BAF8-3BD000B05121}"/>
              </a:ext>
            </a:extLst>
          </p:cNvPr>
          <p:cNvSpPr txBox="1"/>
          <p:nvPr/>
        </p:nvSpPr>
        <p:spPr>
          <a:xfrm>
            <a:off x="1275908" y="132318"/>
            <a:ext cx="8678726" cy="584775"/>
          </a:xfrm>
          <a:prstGeom prst="rect">
            <a:avLst/>
          </a:prstGeom>
          <a:solidFill>
            <a:srgbClr val="0066CC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How do librarians serve all students? </a:t>
            </a:r>
          </a:p>
        </p:txBody>
      </p:sp>
    </p:spTree>
    <p:extLst>
      <p:ext uri="{BB962C8B-B14F-4D97-AF65-F5344CB8AC3E}">
        <p14:creationId xmlns:p14="http://schemas.microsoft.com/office/powerpoint/2010/main" val="17158551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ECBFEF8-9038-4E5E-A5F1-E4DC23035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7A041E-76AB-A174-3C73-10C32FDDFC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66" r="-1" b="2934"/>
          <a:stretch/>
        </p:blipFill>
        <p:spPr>
          <a:xfrm>
            <a:off x="1669474" y="10"/>
            <a:ext cx="10522527" cy="6857990"/>
          </a:xfrm>
          <a:custGeom>
            <a:avLst/>
            <a:gdLst/>
            <a:ahLst/>
            <a:cxnLst/>
            <a:rect l="l" t="t" r="r" b="b"/>
            <a:pathLst>
              <a:path w="10522527" h="6858000">
                <a:moveTo>
                  <a:pt x="2882142" y="0"/>
                </a:moveTo>
                <a:lnTo>
                  <a:pt x="10522527" y="0"/>
                </a:lnTo>
                <a:lnTo>
                  <a:pt x="10522527" y="6858000"/>
                </a:lnTo>
                <a:lnTo>
                  <a:pt x="80697" y="6858000"/>
                </a:lnTo>
                <a:lnTo>
                  <a:pt x="37339" y="6516785"/>
                </a:lnTo>
                <a:cubicBezTo>
                  <a:pt x="12648" y="6273664"/>
                  <a:pt x="0" y="6026982"/>
                  <a:pt x="0" y="5777347"/>
                </a:cubicBezTo>
                <a:cubicBezTo>
                  <a:pt x="0" y="3530630"/>
                  <a:pt x="1024495" y="1523197"/>
                  <a:pt x="2631803" y="196728"/>
                </a:cubicBezTo>
                <a:close/>
              </a:path>
            </a:pathLst>
          </a:custGeom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F37E8EB2-7BE0-4F3D-921C-F4E9C2C14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1108520" y="775849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77AE46B-A945-4A7E-9911-903176079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742" y="5649686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DAD643-132A-E6A1-001A-0FFC7CD71D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45758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FFFFFF"/>
                </a:solidFill>
              </a:rPr>
              <a:t>05/09/2023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AE873D-368A-8F22-1106-7EA8559D4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05917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FFFFFF"/>
                </a:solidFill>
              </a:rPr>
              <a:t>Indiana Libraries and Literacy Symposium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31F27-A243-E41B-3D98-9B51A1934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54634" y="6356350"/>
            <a:ext cx="139916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  <a:defRPr/>
              </a:pPr>
              <a:t>45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442C04-0793-8C47-7077-2BF5FCC3804C}"/>
              </a:ext>
            </a:extLst>
          </p:cNvPr>
          <p:cNvSpPr txBox="1"/>
          <p:nvPr/>
        </p:nvSpPr>
        <p:spPr>
          <a:xfrm>
            <a:off x="3254928" y="5947794"/>
            <a:ext cx="7692706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  <a:hlinkClick r:id="rId3"/>
              </a:rPr>
              <a:t>https://www.tcpalm.com/story/opinion/columnists/laurence-reisman/2022/09/16/pic-closed-classroom-library-shocking-who-chooses-books-opinion/10396783002/</a:t>
            </a:r>
            <a:endParaRPr lang="en-US" dirty="0">
              <a:latin typeface="Arial Black" panose="020B0A04020102020204" pitchFamily="34" charset="0"/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99CBFF-CF96-C889-4AB4-EF281D9A2DDF}"/>
              </a:ext>
            </a:extLst>
          </p:cNvPr>
          <p:cNvSpPr txBox="1"/>
          <p:nvPr/>
        </p:nvSpPr>
        <p:spPr>
          <a:xfrm>
            <a:off x="192947" y="1333850"/>
            <a:ext cx="5172951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Some states eliminated classroom </a:t>
            </a:r>
            <a:r>
              <a:rPr lang="en-US" sz="2400" dirty="0" err="1">
                <a:solidFill>
                  <a:schemeClr val="bg1"/>
                </a:solidFill>
                <a:latin typeface="Arial Black" panose="020B0A04020102020204" pitchFamily="34" charset="0"/>
              </a:rPr>
              <a:t>ollections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1173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4C258F8-5547-436B-DE85-494803D66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66CC"/>
                </a:solidFill>
                <a:latin typeface="Arial Black" panose="020B0A04020102020204" pitchFamily="34" charset="0"/>
              </a:rPr>
              <a:t>It’s become impossible to keep up with news about book bans!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2E8244-32F9-F6B4-7FF4-4933221B5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" y="1690688"/>
            <a:ext cx="11113008" cy="46656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INDIANAPOLIS (AP) — </a:t>
            </a:r>
            <a:r>
              <a:rPr lang="en-US" b="1" dirty="0">
                <a:solidFill>
                  <a:srgbClr val="0066CC"/>
                </a:solidFill>
              </a:rPr>
              <a:t>Indiana lawmakers on April 27, 2023, approved a bill that could make it easier to ban books from public school libraries.  This was signed by governor.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Arial Black" panose="020B0A04020102020204" pitchFamily="34" charset="0"/>
              </a:rPr>
              <a:t>Require school libraries to publicly post a list of books they offer and provide a complaints process for community members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Arial Black" panose="020B0A04020102020204" pitchFamily="34" charset="0"/>
              </a:rPr>
              <a:t>Schools and librarians could also no longer argue, as a legal defense, that the texts in their libraries have “educational” value. The law would still allow them to argue the text has literary, artistic, political or scientific value</a:t>
            </a: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AB4E61-E30A-6C51-2652-3F063EBDE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FF8A76-8D65-50AE-15B8-C137F98F4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75545-E2FA-0EF8-38A5-007D24345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809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6">
            <a:extLst>
              <a:ext uri="{FF2B5EF4-FFF2-40B4-BE49-F238E27FC236}">
                <a16:creationId xmlns:a16="http://schemas.microsoft.com/office/drawing/2014/main" id="{3B5F8FB9-93B9-4832-A062-85E1B6A5A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55BC74-920C-E007-54D7-5EA9E69CA1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61" r="-1" b="-1"/>
          <a:stretch/>
        </p:blipFill>
        <p:spPr>
          <a:xfrm>
            <a:off x="1669474" y="10"/>
            <a:ext cx="10522527" cy="6857990"/>
          </a:xfrm>
          <a:custGeom>
            <a:avLst/>
            <a:gdLst/>
            <a:ahLst/>
            <a:cxnLst/>
            <a:rect l="l" t="t" r="r" b="b"/>
            <a:pathLst>
              <a:path w="10522527" h="6858000">
                <a:moveTo>
                  <a:pt x="2882142" y="0"/>
                </a:moveTo>
                <a:lnTo>
                  <a:pt x="10522527" y="0"/>
                </a:lnTo>
                <a:lnTo>
                  <a:pt x="10522527" y="6858000"/>
                </a:lnTo>
                <a:lnTo>
                  <a:pt x="80697" y="6858000"/>
                </a:lnTo>
                <a:lnTo>
                  <a:pt x="37339" y="6516785"/>
                </a:lnTo>
                <a:cubicBezTo>
                  <a:pt x="12648" y="6273664"/>
                  <a:pt x="0" y="6026982"/>
                  <a:pt x="0" y="5777347"/>
                </a:cubicBezTo>
                <a:cubicBezTo>
                  <a:pt x="0" y="3530630"/>
                  <a:pt x="1024495" y="1523197"/>
                  <a:pt x="2631803" y="196728"/>
                </a:cubicBezTo>
                <a:close/>
              </a:path>
            </a:pathLst>
          </a:custGeom>
        </p:spPr>
      </p:pic>
      <p:sp>
        <p:nvSpPr>
          <p:cNvPr id="24" name="Arc 18">
            <a:extLst>
              <a:ext uri="{FF2B5EF4-FFF2-40B4-BE49-F238E27FC236}">
                <a16:creationId xmlns:a16="http://schemas.microsoft.com/office/drawing/2014/main" id="{F37E8EB2-7BE0-4F3D-921C-F4E9C2C14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1108520" y="775849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0">
            <a:extLst>
              <a:ext uri="{FF2B5EF4-FFF2-40B4-BE49-F238E27FC236}">
                <a16:creationId xmlns:a16="http://schemas.microsoft.com/office/drawing/2014/main" id="{E77AE46B-A945-4A7E-9911-903176079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742" y="5649686"/>
            <a:ext cx="546100" cy="5461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7DE3DB-96BD-8973-B7AF-7E447CFBC9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45758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FFFFFF"/>
                </a:solidFill>
              </a:rPr>
              <a:t>05/09/2023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FB4C1C-8E8C-4F71-5839-B4FD1DFEC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05917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FFFFFF"/>
                </a:solidFill>
              </a:rPr>
              <a:t>Indiana Libraries and Literacy Symposium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F54F60-8094-E172-61ED-784FA72EF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54634" y="6356350"/>
            <a:ext cx="139916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  <a:defRPr/>
              </a:pPr>
              <a:t>47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F8E030-C9AE-7D2C-76FC-161B10F502B1}"/>
              </a:ext>
            </a:extLst>
          </p:cNvPr>
          <p:cNvSpPr txBox="1"/>
          <p:nvPr/>
        </p:nvSpPr>
        <p:spPr>
          <a:xfrm>
            <a:off x="2040759" y="5410899"/>
            <a:ext cx="8789428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Students rally on the steps of the New York City Department of Education, demanding a librarian for their school and all other NYC public school students.</a:t>
            </a:r>
          </a:p>
          <a:p>
            <a:r>
              <a:rPr lang="en-US" dirty="0"/>
              <a:t>Jeff Samaniego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7A978BAD-4AF7-DF3A-8E05-29B5B7D10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479557"/>
            <a:ext cx="7628178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Students and Parents Are Fighting to Save NYC’s Imperiled School Libraries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New York City law requires every school to have a staffed library, but students are increasingly left without one.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By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E50CBC"/>
              </a:solidFill>
              <a:effectLst/>
              <a:latin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>
              <a:solidFill>
                <a:srgbClr val="E50CBC"/>
              </a:solidFill>
              <a:latin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E50CBC"/>
              </a:solidFill>
              <a:effectLst/>
              <a:latin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>
              <a:solidFill>
                <a:srgbClr val="E50CBC"/>
              </a:solidFill>
              <a:latin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 need school librarians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>
              <a:solidFill>
                <a:srgbClr val="E50CBC"/>
              </a:solidFill>
              <a:latin typeface="Arial Black" panose="020B0A040201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E50CBC"/>
                </a:solidFill>
                <a:effectLst/>
                <a:latin typeface="Arial Black" panose="020B0A040201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Emily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E50CBC"/>
                </a:solidFill>
                <a:effectLst/>
                <a:latin typeface="Arial Black" panose="020B0A040201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Drabinski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 ,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  <a:hlinkClick r:id="rId4"/>
              </a:rPr>
              <a:t>Truthout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anose="020B0A040201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4 February 2023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8187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FF3A911-8B57-4F06-44F4-B3D254636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42776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The pipeline of new librarians is a trickle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F49F4D-3FDE-EF88-DC8F-961C2DB3B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88435" cy="435133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Teachers often pivot from the classroom to the library with little coursework or experience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Fewer programs educate school librarians—undergraduate or graduate.  PA has 2 school library education programs--down from 6 ten years ago.  Indiana has 1. 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A2D7AF-A031-1835-01A5-7F5FF6BC89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31" r="8068" b="-1"/>
          <a:stretch/>
        </p:blipFill>
        <p:spPr>
          <a:xfrm>
            <a:off x="6585358" y="758514"/>
            <a:ext cx="4911800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A8BB59-32BE-C68B-6C29-0AE8B49E9F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6826D3-5555-3BB3-DE58-778744A80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040B6-9176-40F7-2424-1CADD3AF2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  <a:defRPr/>
              </a:pPr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3903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1B8D39-7228-2DF0-8AC0-81690CA79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Arial Black" panose="020B0A04020102020204" pitchFamily="34" charset="0"/>
              </a:rPr>
              <a:t>The long-term effects</a:t>
            </a:r>
            <a:br>
              <a:rPr lang="en-US">
                <a:solidFill>
                  <a:srgbClr val="FFFFFF"/>
                </a:solidFill>
                <a:latin typeface="Arial Black" panose="020B0A04020102020204" pitchFamily="34" charset="0"/>
              </a:rPr>
            </a:br>
            <a:r>
              <a:rPr lang="en-US">
                <a:solidFill>
                  <a:srgbClr val="FFFFFF"/>
                </a:solidFill>
                <a:latin typeface="Arial Black" panose="020B0A04020102020204" pitchFamily="34" charset="0"/>
              </a:rPr>
              <a:t>for school libraries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670645-341E-1449-8DD6-19D82F6F1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FFFFFF"/>
                </a:solidFill>
              </a:rPr>
              <a:t>05/09/2023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0AAA01-D384-8AB3-7A5C-348A87845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0932" y="6356350"/>
            <a:ext cx="4512467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>
                <a:solidFill>
                  <a:srgbClr val="898989"/>
                </a:solidFill>
              </a:rPr>
              <a:t>Indiana Libraries and Literacy Symposium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57D0C8-B8B4-C05C-4F42-F6A5B7529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  <a:defRPr/>
              </a:pPr>
              <a:t>49</a:t>
            </a:fld>
            <a:endParaRPr lang="en-US">
              <a:solidFill>
                <a:srgbClr val="898989"/>
              </a:solidFill>
            </a:endParaRP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506A6878-F5FE-83DD-4EF9-34999C818D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2261395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25916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18380-5C99-BF22-91E8-EB55727BB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365126"/>
            <a:ext cx="10515600" cy="62477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SLIDE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17E75-F0C2-45D1-7E82-5BC9E51F6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397" y="920262"/>
            <a:ext cx="11123802" cy="5128200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Funding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 Black" panose="020B0A04020102020204" pitchFamily="34" charset="0"/>
              </a:rPr>
              <a:t>Institute of Museum and Library Services (IMLS) Laura Bush 21st Century Librarian grant program: Research in Service to Practice project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Purposes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 Black" panose="020B0A04020102020204" pitchFamily="34" charset="0"/>
              </a:rPr>
              <a:t>Examine national, state, and local district data to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assess inequities </a:t>
            </a:r>
            <a:r>
              <a:rPr lang="en-US" dirty="0">
                <a:latin typeface="Arial Black" panose="020B0A04020102020204" pitchFamily="34" charset="0"/>
              </a:rPr>
              <a:t>in access to librarians by K–12 students in public schools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 Black" panose="020B0A04020102020204" pitchFamily="34" charset="0"/>
              </a:rPr>
              <a:t>Learn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how and why school decision-makers chose staffing patterns </a:t>
            </a:r>
            <a:r>
              <a:rPr lang="en-US" dirty="0">
                <a:latin typeface="Arial Black" panose="020B0A04020102020204" pitchFamily="34" charset="0"/>
              </a:rPr>
              <a:t>to deliver library, information services, and instructional technology to their schools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How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 Black" panose="020B0A04020102020204" pitchFamily="34" charset="0"/>
              </a:rPr>
              <a:t>Analyzed NCES school librarian employment data at national, state, and district levels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 Black" panose="020B0A04020102020204" pitchFamily="34" charset="0"/>
              </a:rPr>
              <a:t>Analyzed state surveys providing context for school librarian employment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 Black" panose="020B0A04020102020204" pitchFamily="34" charset="0"/>
              </a:rPr>
              <a:t>Interviewed school decision-makers and examined job descriptions--both indicating the shifting or blending of roles and duties of school librarians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78B83-B7BA-3005-2853-7F4821B63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05/09/2023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1D039C-0523-485A-4554-3825A2224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C8DE5-D936-829E-B74B-683529132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4614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boy playing in playground in front of apartment building&#10;">
            <a:extLst>
              <a:ext uri="{FF2B5EF4-FFF2-40B4-BE49-F238E27FC236}">
                <a16:creationId xmlns:a16="http://schemas.microsoft.com/office/drawing/2014/main" id="{5F329689-9BAF-4AE6-BA67-6C34B1AEE8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/>
          <a:stretch/>
        </p:blipFill>
        <p:spPr/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E808D1D-FE92-499E-982B-315DCF987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The way to get started is to quit talking and begin doing.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3EE02E7-DD32-447E-A951-9BFA2CED01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Walt Disney</a:t>
            </a:r>
          </a:p>
          <a:p>
            <a:endParaRPr lang="en-US" dirty="0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FE1CEAEF-A1EC-4CA7-BEC1-407418518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9366740" flipV="1">
            <a:off x="2607299" y="8363"/>
            <a:ext cx="6816262" cy="6816262"/>
          </a:xfrm>
          <a:prstGeom prst="arc">
            <a:avLst>
              <a:gd name="adj1" fmla="val 16200000"/>
              <a:gd name="adj2" fmla="val 20401595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D37EC2-A256-4365-B98A-9FC89FE7E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53400" y="4609861"/>
            <a:ext cx="873032" cy="84934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629F4044-902D-4034-8E90-44E0F885EEB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Calibri" panose="020F0502020204030204"/>
              </a:rPr>
              <a:t>05/09/2023</a:t>
            </a:r>
            <a:endParaRPr lang="en-US" dirty="0">
              <a:latin typeface="Calibri" panose="020F0502020204030204"/>
            </a:endParaRP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439BF4B2-6931-43C1-8924-3E02FA60CF6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Calibri" panose="020F0502020204030204"/>
              </a:rPr>
              <a:t>Indiana Libraries and Literacy Symposium</a:t>
            </a:r>
            <a:endParaRPr lang="en-US" dirty="0">
              <a:latin typeface="Calibri" panose="020F0502020204030204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728248D-4FCB-429D-AC4B-09580B54580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latin typeface="Calibri" panose="020F0502020204030204"/>
              </a:rPr>
              <a:pPr>
                <a:defRPr/>
              </a:pPr>
              <a:t>50</a:t>
            </a:fld>
            <a:endParaRPr lang="en-US" dirty="0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261320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8FD08C7-F6BF-4DE5-A125-BB5773D5C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81" y="367075"/>
            <a:ext cx="5850292" cy="1325563"/>
          </a:xfrm>
        </p:spPr>
        <p:txBody>
          <a:bodyPr>
            <a:noAutofit/>
          </a:bodyPr>
          <a:lstStyle/>
          <a:p>
            <a:r>
              <a:rPr lang="en-US" sz="4000" cap="none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School librarians hold a strategic 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p</a:t>
            </a:r>
            <a:r>
              <a:rPr lang="en-US" sz="4000" cap="none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osition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09DFA94-59BF-459C-A556-E07082BFB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151" y="2059713"/>
            <a:ext cx="6130212" cy="411725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Because school librarians have knowledge of:</a:t>
            </a:r>
          </a:p>
          <a:p>
            <a:pPr lvl="1">
              <a:buClr>
                <a:srgbClr val="316886"/>
              </a:buClr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All students </a:t>
            </a:r>
          </a:p>
          <a:p>
            <a:pPr lvl="1">
              <a:buClr>
                <a:srgbClr val="316886"/>
              </a:buClr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All faculty</a:t>
            </a:r>
          </a:p>
          <a:p>
            <a:pPr lvl="1">
              <a:buClr>
                <a:srgbClr val="316886"/>
              </a:buClr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School culture &amp; curriculum</a:t>
            </a:r>
          </a:p>
          <a:p>
            <a:pPr marL="0" indent="0">
              <a:buClr>
                <a:srgbClr val="316886"/>
              </a:buClr>
              <a:buNone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School librarians can lead from the middle</a:t>
            </a:r>
          </a:p>
          <a:p>
            <a:endParaRPr lang="en-US" sz="24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079E70-A436-5694-7528-414D4F70BA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</a:p>
        </p:txBody>
      </p:sp>
      <p:pic>
        <p:nvPicPr>
          <p:cNvPr id="4" name="Picture 3" descr="A person standing in a classroom&#10;&#10;Description automatically generated with low confidence">
            <a:extLst>
              <a:ext uri="{FF2B5EF4-FFF2-40B4-BE49-F238E27FC236}">
                <a16:creationId xmlns:a16="http://schemas.microsoft.com/office/drawing/2014/main" id="{87113631-8982-1612-36F5-3EADE2334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089" b="3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7" name="Arc 16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6406" b="-4"/>
          <a:stretch/>
        </p:blipFill>
        <p:spPr>
          <a:xfrm>
            <a:off x="6755363" y="367075"/>
            <a:ext cx="3025556" cy="2640835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86AC9A-D74D-40D2-8B73-9D32690AF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98AD23-A2CE-4121-A1B7-012C4C5E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5C142F8-3942-4B3F-82D5-126A460D793C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9018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7592737" cy="1325563"/>
          </a:xfrm>
        </p:spPr>
        <p:txBody>
          <a:bodyPr>
            <a:normAutofit/>
          </a:bodyPr>
          <a:lstStyle/>
          <a:p>
            <a:r>
              <a:rPr lang="en-US" sz="2800" b="1" cap="none" dirty="0">
                <a:solidFill>
                  <a:srgbClr val="0066CC"/>
                </a:solidFill>
                <a:latin typeface="Arial Black" panose="020B0A04020102020204" pitchFamily="34" charset="0"/>
              </a:rPr>
              <a:t>Take-Away Idea #1 </a:t>
            </a:r>
            <a:br>
              <a:rPr lang="en-US" sz="2800" b="1" cap="none" dirty="0">
                <a:solidFill>
                  <a:srgbClr val="0066CC"/>
                </a:solidFill>
                <a:latin typeface="Arial Black" panose="020B0A04020102020204" pitchFamily="34" charset="0"/>
              </a:rPr>
            </a:br>
            <a:r>
              <a:rPr lang="en-US" sz="4000" b="1" cap="none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Collaborate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295416"/>
            <a:ext cx="5671657" cy="4881547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§"/>
            </a:pPr>
            <a:endParaRPr lang="en-US" sz="2400" dirty="0">
              <a:latin typeface="+mj-lt"/>
            </a:endParaRPr>
          </a:p>
          <a:p>
            <a:pPr lvl="0">
              <a:spcBef>
                <a:spcPts val="1200"/>
              </a:spcBef>
              <a:spcAft>
                <a:spcPts val="1200"/>
              </a:spcAft>
              <a:buClr>
                <a:srgbClr val="316886"/>
              </a:buClr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rgbClr val="0066C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Use your collaborative and pedagogical expertise</a:t>
            </a:r>
          </a:p>
          <a:p>
            <a:pPr lvl="0">
              <a:spcBef>
                <a:spcPts val="1200"/>
              </a:spcBef>
              <a:spcAft>
                <a:spcPts val="1200"/>
              </a:spcAft>
              <a:buClr>
                <a:srgbClr val="316886"/>
              </a:buClr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rgbClr val="0066C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Demonstrate your unique value to achieving your school’s mission and goals</a:t>
            </a:r>
          </a:p>
          <a:p>
            <a:pPr lvl="0">
              <a:spcBef>
                <a:spcPts val="1200"/>
              </a:spcBef>
              <a:spcAft>
                <a:spcPts val="1200"/>
              </a:spcAft>
              <a:buClr>
                <a:srgbClr val="316886"/>
              </a:buClr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rgbClr val="0066C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Lead from the middle</a:t>
            </a:r>
          </a:p>
          <a:p>
            <a:pPr lvl="0">
              <a:spcBef>
                <a:spcPts val="1200"/>
              </a:spcBef>
              <a:spcAft>
                <a:spcPts val="1200"/>
              </a:spcAft>
              <a:buClr>
                <a:srgbClr val="316886"/>
              </a:buClr>
              <a:buFont typeface="Wingdings" panose="05000000000000000000" pitchFamily="2" charset="2"/>
              <a:buChar char="§"/>
            </a:pPr>
            <a:endParaRPr lang="en-US" sz="24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4974B1B-36D0-AB19-295A-7403F23545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8352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BD6F0-AE77-4522-9881-C87B492B8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3253" y="6356350"/>
            <a:ext cx="3012449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100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" r="29634"/>
          <a:stretch/>
        </p:blipFill>
        <p:spPr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15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5C142F8-3942-4B3F-82D5-126A460D793C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7838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A70EF57-68D2-414D-BF0B-A9F08357A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63" y="365125"/>
            <a:ext cx="8191559" cy="1325563"/>
          </a:xfrm>
        </p:spPr>
        <p:txBody>
          <a:bodyPr>
            <a:normAutofit/>
          </a:bodyPr>
          <a:lstStyle/>
          <a:p>
            <a:r>
              <a:rPr lang="en-US" cap="none" dirty="0">
                <a:solidFill>
                  <a:srgbClr val="0066CC"/>
                </a:solidFill>
                <a:latin typeface="Arial Black" panose="020B0A04020102020204" pitchFamily="34" charset="0"/>
              </a:rPr>
              <a:t>Add Value for </a:t>
            </a:r>
            <a:r>
              <a:rPr lang="en-US" sz="4800" cap="none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Students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6CC6BC2-F89F-4B7E-BB04-C363FED52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83" y="1526796"/>
            <a:ext cx="7367794" cy="465016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300" b="1" dirty="0">
                <a:solidFill>
                  <a:srgbClr val="0066C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Provide reading guidance to raise student reading achievement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300" b="1" dirty="0">
                <a:solidFill>
                  <a:srgbClr val="0066C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Encourage independent reading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300" b="1" dirty="0">
                <a:solidFill>
                  <a:srgbClr val="0066C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Teach, coach, and model information literacy skills &amp; digital citizenship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300" b="1" dirty="0">
                <a:solidFill>
                  <a:srgbClr val="0066C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Advocate for students’ rights to information, and access to resources and technology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300" b="1" dirty="0">
                <a:solidFill>
                  <a:srgbClr val="0066C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Coach individual and small-groups of students; volunteer with student organizations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300" b="1" dirty="0">
                <a:solidFill>
                  <a:srgbClr val="0066C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Offer a safe learning space                                                           (makerspace/learning commons)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3" r="28077"/>
          <a:stretch/>
        </p:blipFill>
        <p:spPr>
          <a:xfrm flipH="1">
            <a:off x="7240553" y="758514"/>
            <a:ext cx="4256603" cy="414938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ACCCC4-846C-2CAC-37F2-86C975E09A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36613F-A041-4D2B-AE8A-1F4ABDC4C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5835BE-1C19-416F-BA64-F7CC3B486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5C142F8-3942-4B3F-82D5-126A460D79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4354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330FE-E055-444E-AF08-C24BC2B64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558" y="576944"/>
            <a:ext cx="10962409" cy="748517"/>
          </a:xfrm>
        </p:spPr>
        <p:txBody>
          <a:bodyPr>
            <a:noAutofit/>
          </a:bodyPr>
          <a:lstStyle/>
          <a:p>
            <a:pPr algn="ctr"/>
            <a:r>
              <a:rPr lang="en-US" sz="4200" cap="none" dirty="0">
                <a:solidFill>
                  <a:srgbClr val="0066CC"/>
                </a:solidFill>
                <a:latin typeface="Arial Black" panose="020B0A04020102020204" pitchFamily="34" charset="0"/>
              </a:rPr>
              <a:t>Add Value for </a:t>
            </a:r>
            <a:r>
              <a:rPr lang="en-US" sz="4800" cap="none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Teachers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A99A9-AEFB-4BEB-A410-123FA8AB5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731" y="2710457"/>
            <a:ext cx="7868084" cy="3570600"/>
          </a:xfrm>
        </p:spPr>
        <p:txBody>
          <a:bodyPr>
            <a:noAutofit/>
          </a:bodyPr>
          <a:lstStyle/>
          <a:p>
            <a:pPr marL="457200" lvl="2" indent="-457200">
              <a:lnSpc>
                <a:spcPct val="1000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 current on curriculum resources</a:t>
            </a:r>
            <a:endParaRPr lang="en-US" sz="300" b="1" dirty="0">
              <a:solidFill>
                <a:srgbClr val="0066CC"/>
              </a:solidFill>
            </a:endParaRPr>
          </a:p>
          <a:p>
            <a:pPr marL="457200" lvl="2" indent="-457200">
              <a:lnSpc>
                <a:spcPct val="1000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 professional development</a:t>
            </a:r>
          </a:p>
          <a:p>
            <a:pPr marL="457200" lvl="2" indent="-457200">
              <a:lnSpc>
                <a:spcPct val="1000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Collaborate in teaching and assessing student learning</a:t>
            </a:r>
          </a:p>
          <a:p>
            <a:pPr marL="457200" lvl="2" indent="-457200">
              <a:lnSpc>
                <a:spcPct val="1000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Emphasize information literacy skills</a:t>
            </a:r>
          </a:p>
          <a:p>
            <a:pPr marL="457200" lvl="2" indent="-457200">
              <a:lnSpc>
                <a:spcPct val="1000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Encourage their students to read </a:t>
            </a:r>
          </a:p>
          <a:p>
            <a:pPr marL="457200" lvl="2" indent="-457200">
              <a:lnSpc>
                <a:spcPct val="1000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grants for partnering with teachers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None/>
            </a:pPr>
            <a:endParaRPr lang="en-US" sz="2400" b="1" dirty="0">
              <a:solidFill>
                <a:srgbClr val="0066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7472" indent="-347472">
              <a:lnSpc>
                <a:spcPct val="10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ü"/>
            </a:pPr>
            <a:endParaRPr lang="en-US" sz="2400" dirty="0"/>
          </a:p>
          <a:p>
            <a:pPr marL="347472" indent="-347472">
              <a:lnSpc>
                <a:spcPct val="10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ü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1BBF5-7B5E-4F02-BF36-E2F5100D8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accent4">
                    <a:lumMod val="75000"/>
                  </a:schemeClr>
                </a:solidFill>
              </a:rPr>
              <a:t>Indiana Libraries and Literacy Symposium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6DC2AA-18D9-46E0-8AB5-03B9D72D7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142F8-3942-4B3F-82D5-126A460D79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3754" y="1325461"/>
            <a:ext cx="115373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66C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Partner with teachers to help them reach their instructional goals for their students and their own professional development</a:t>
            </a:r>
            <a:endParaRPr lang="en-US" dirty="0">
              <a:solidFill>
                <a:srgbClr val="0066CC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603" y="3144139"/>
            <a:ext cx="2898306" cy="2159238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6CBB0B5-6225-2A4A-03E7-19320E78A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4085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9057094-88FE-458A-A39A-D3FD7ABB5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908946"/>
          </a:xfrm>
        </p:spPr>
        <p:txBody>
          <a:bodyPr>
            <a:noAutofit/>
          </a:bodyPr>
          <a:lstStyle/>
          <a:p>
            <a:pPr algn="ctr"/>
            <a:r>
              <a:rPr lang="en-US" cap="none" dirty="0">
                <a:solidFill>
                  <a:srgbClr val="0070C0"/>
                </a:solidFill>
                <a:latin typeface="Arial Black" panose="020B0A04020102020204" pitchFamily="34" charset="0"/>
              </a:rPr>
              <a:t>Add Value for </a:t>
            </a:r>
            <a:r>
              <a:rPr lang="en-US" sz="4800" cap="none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Administrators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54DA6-03E9-455C-A79C-2A1301AEB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accent4">
                    <a:lumMod val="75000"/>
                  </a:schemeClr>
                </a:solidFill>
              </a:rPr>
              <a:t>Indiana Libraries and Literacy Symposium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718F7-4000-45EA-B711-703A8A44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142F8-3942-4B3F-82D5-126A460D79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9473" y="2249863"/>
            <a:ext cx="98010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2" indent="-4572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Keep  current on pertinent info and resources</a:t>
            </a:r>
          </a:p>
          <a:p>
            <a:pPr marL="457200" lvl="2" indent="-4572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Provide current awareness on issues</a:t>
            </a:r>
            <a:endParaRPr lang="en-US" sz="32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457200" indent="-4572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Offer professional development</a:t>
            </a:r>
          </a:p>
          <a:p>
            <a:pPr marL="457200" indent="-4572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Conduct research </a:t>
            </a:r>
          </a:p>
          <a:p>
            <a:pPr marL="457200" indent="-4572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Write grants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9472" y="1627053"/>
            <a:ext cx="10309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Help principals reach their objectives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159" y="1496821"/>
            <a:ext cx="2004084" cy="357903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FF8EEB-D35A-4114-5EAA-4ABC7C3DF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76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group of people holding a sign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53" y="1692957"/>
            <a:ext cx="4777381" cy="3299378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16" name="Arc 15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004" y="-243281"/>
            <a:ext cx="7189365" cy="2130804"/>
          </a:xfrm>
        </p:spPr>
        <p:txBody>
          <a:bodyPr>
            <a:normAutofit/>
          </a:bodyPr>
          <a:lstStyle/>
          <a:p>
            <a:br>
              <a:rPr lang="en-US" b="1" cap="none" dirty="0">
                <a:solidFill>
                  <a:srgbClr val="0066CC"/>
                </a:solidFill>
                <a:latin typeface="Arial Black" panose="020B0A04020102020204" pitchFamily="34" charset="0"/>
              </a:rPr>
            </a:br>
            <a:r>
              <a:rPr lang="en-US" b="1" cap="none" dirty="0">
                <a:solidFill>
                  <a:srgbClr val="0066CC"/>
                </a:solidFill>
                <a:latin typeface="Arial Black" panose="020B0A04020102020204" pitchFamily="34" charset="0"/>
              </a:rPr>
              <a:t>Take-Away Idea #2</a:t>
            </a:r>
            <a:br>
              <a:rPr lang="en-US" b="1" cap="none" dirty="0">
                <a:solidFill>
                  <a:srgbClr val="0066CC"/>
                </a:solidFill>
                <a:latin typeface="Arial Black" panose="020B0A04020102020204" pitchFamily="34" charset="0"/>
              </a:rPr>
            </a:br>
            <a:r>
              <a:rPr lang="en-US" b="1" cap="none" dirty="0">
                <a:solidFill>
                  <a:srgbClr val="C00000"/>
                </a:solidFill>
                <a:latin typeface="Arial Black" panose="020B0A04020102020204" pitchFamily="34" charset="0"/>
              </a:rPr>
              <a:t>Support 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785" y="1459683"/>
            <a:ext cx="6013938" cy="4717279"/>
          </a:xfrm>
        </p:spPr>
        <p:txBody>
          <a:bodyPr>
            <a:normAutofit/>
          </a:bodyPr>
          <a:lstStyle/>
          <a:p>
            <a:pPr marL="45720" lvl="0" indent="0">
              <a:spcBef>
                <a:spcPts val="1200"/>
              </a:spcBef>
              <a:spcAft>
                <a:spcPts val="1200"/>
              </a:spcAft>
              <a:buClr>
                <a:srgbClr val="316886"/>
              </a:buClr>
              <a:buNone/>
            </a:pPr>
            <a:endParaRPr lang="en-US" sz="2200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45720" lvl="0" indent="0">
              <a:spcBef>
                <a:spcPts val="1200"/>
              </a:spcBef>
              <a:spcAft>
                <a:spcPts val="1200"/>
              </a:spcAft>
              <a:buClr>
                <a:srgbClr val="316886"/>
              </a:buClr>
              <a:buNone/>
            </a:pPr>
            <a:r>
              <a:rPr lang="en-US" sz="3200" b="1" dirty="0">
                <a:solidFill>
                  <a:srgbClr val="0066C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Support your school district’s mission and initiatives and show how the school library program demonstrates the value the school librarian brings “to the table”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BF3CFE-978A-509C-6E85-683F150E9C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BD6F0-AE77-4522-9881-C87B492B8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5C142F8-3942-4B3F-82D5-126A460D79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4953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5C6405-9D6C-48F5-9EFB-4CF1F3193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507" y="365760"/>
            <a:ext cx="5582101" cy="1325880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0066CC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Picture Placeholder 10" descr="little girl sitting on steps reading a book">
            <a:extLst>
              <a:ext uri="{FF2B5EF4-FFF2-40B4-BE49-F238E27FC236}">
                <a16:creationId xmlns:a16="http://schemas.microsoft.com/office/drawing/2014/main" id="{89C83A94-9400-40DF-9CE0-AFEB3C742BC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23" b="23"/>
          <a:stretch/>
        </p:blipFill>
        <p:spPr>
          <a:xfrm>
            <a:off x="7508147" y="2348917"/>
            <a:ext cx="4683852" cy="4509083"/>
          </a:xfr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01975C7-D604-4AD4-85CC-2EFC92D81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05/09/2023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0C27B2A-1D72-43E3-82D3-29739485A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Indiana Libraries and Literacy Symposium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C4D09A1-D96F-4BFC-8475-2F079EAD8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890AD0-E1A6-0DD9-AC6A-B01590DFED69}"/>
              </a:ext>
            </a:extLst>
          </p:cNvPr>
          <p:cNvSpPr txBox="1"/>
          <p:nvPr/>
        </p:nvSpPr>
        <p:spPr>
          <a:xfrm>
            <a:off x="633046" y="365759"/>
            <a:ext cx="10968928" cy="120032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</a:rPr>
              <a:t>Don’t allow zip codes to determine which students have access to school libraries </a:t>
            </a:r>
          </a:p>
        </p:txBody>
      </p:sp>
      <p:graphicFrame>
        <p:nvGraphicFramePr>
          <p:cNvPr id="20" name="Content Placeholder 17">
            <a:extLst>
              <a:ext uri="{FF2B5EF4-FFF2-40B4-BE49-F238E27FC236}">
                <a16:creationId xmlns:a16="http://schemas.microsoft.com/office/drawing/2014/main" id="{33C3C505-D9F8-E094-5A33-7FD9C82250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2631231"/>
              </p:ext>
            </p:extLst>
          </p:nvPr>
        </p:nvGraphicFramePr>
        <p:xfrm>
          <a:off x="640736" y="1847723"/>
          <a:ext cx="6734011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8397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AFC454B-A080-4D23-B177-6D5356C6E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AC909F2-CB29-D03C-7B09-9B7D892C5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5460" y="0"/>
            <a:ext cx="6447767" cy="718936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br>
              <a:rPr lang="en-US" sz="2800" b="1" i="0" dirty="0">
                <a:solidFill>
                  <a:srgbClr val="717A8A"/>
                </a:solidFill>
                <a:effectLst/>
                <a:latin typeface="Arial" panose="020B0604020202020204" pitchFamily="34" charset="0"/>
              </a:rPr>
            </a:br>
            <a:br>
              <a:rPr lang="en-US" sz="2800" b="1" i="0" dirty="0">
                <a:solidFill>
                  <a:srgbClr val="717A8A"/>
                </a:solidFill>
                <a:effectLst/>
                <a:latin typeface="Arial" panose="020B0604020202020204" pitchFamily="34" charset="0"/>
              </a:rPr>
            </a:br>
            <a:br>
              <a:rPr lang="en-US" sz="2800" b="1" i="0" dirty="0">
                <a:solidFill>
                  <a:srgbClr val="717A8A"/>
                </a:solidFill>
                <a:effectLst/>
                <a:latin typeface="Arial" panose="020B0604020202020204" pitchFamily="34" charset="0"/>
              </a:rPr>
            </a:br>
            <a:br>
              <a:rPr lang="en-US" sz="2800" b="1" dirty="0">
                <a:solidFill>
                  <a:srgbClr val="717A8A"/>
                </a:solidFill>
                <a:latin typeface="Arial" panose="020B0604020202020204" pitchFamily="34" charset="0"/>
              </a:rPr>
            </a:br>
            <a:br>
              <a:rPr lang="en-US" sz="2800" b="1" dirty="0">
                <a:solidFill>
                  <a:srgbClr val="717A8A"/>
                </a:solidFill>
                <a:latin typeface="Arial" panose="020B0604020202020204" pitchFamily="34" charset="0"/>
              </a:rPr>
            </a:br>
            <a:br>
              <a:rPr lang="en-US" sz="2800" b="1" dirty="0">
                <a:solidFill>
                  <a:srgbClr val="717A8A"/>
                </a:solidFill>
                <a:latin typeface="Arial" panose="020B0604020202020204" pitchFamily="34" charset="0"/>
              </a:rPr>
            </a:br>
            <a:br>
              <a:rPr lang="en-US" sz="2800" b="1" dirty="0">
                <a:solidFill>
                  <a:srgbClr val="717A8A"/>
                </a:solidFill>
                <a:latin typeface="Arial" panose="020B0604020202020204" pitchFamily="34" charset="0"/>
              </a:rPr>
            </a:br>
            <a:br>
              <a:rPr lang="en-US" sz="2800" b="1" dirty="0">
                <a:solidFill>
                  <a:srgbClr val="717A8A"/>
                </a:solidFill>
                <a:latin typeface="Arial" panose="020B0604020202020204" pitchFamily="34" charset="0"/>
              </a:rPr>
            </a:br>
            <a:br>
              <a:rPr lang="en-US" sz="2800" b="1" dirty="0">
                <a:solidFill>
                  <a:srgbClr val="717A8A"/>
                </a:solidFill>
                <a:latin typeface="Arial" panose="020B0604020202020204" pitchFamily="34" charset="0"/>
              </a:rPr>
            </a:br>
            <a:br>
              <a:rPr lang="en-US" sz="2800" b="1" dirty="0">
                <a:solidFill>
                  <a:srgbClr val="717A8A"/>
                </a:solidFill>
                <a:latin typeface="Arial" panose="020B0604020202020204" pitchFamily="34" charset="0"/>
              </a:rPr>
            </a:br>
            <a:r>
              <a:rPr lang="en-US" sz="2800" b="1" i="0" dirty="0">
                <a:solidFill>
                  <a:srgbClr val="0066CC"/>
                </a:solidFill>
                <a:effectLst/>
                <a:latin typeface="Arial" panose="020B0604020202020204" pitchFamily="34" charset="0"/>
              </a:rPr>
              <a:t>Protect</a:t>
            </a:r>
            <a:r>
              <a:rPr lang="en-US" sz="2800" b="0" i="0" dirty="0">
                <a:solidFill>
                  <a:srgbClr val="0066CC"/>
                </a:solidFill>
                <a:effectLst/>
                <a:latin typeface="Arial" panose="020B0604020202020204" pitchFamily="34" charset="0"/>
              </a:rPr>
              <a:t> the Constitutional rights of students to access information in school libraries</a:t>
            </a:r>
            <a:br>
              <a:rPr lang="en-US" sz="2800" b="0" i="0" dirty="0">
                <a:solidFill>
                  <a:srgbClr val="0066CC"/>
                </a:solidFill>
                <a:effectLst/>
                <a:latin typeface="Arial" panose="020B0604020202020204" pitchFamily="34" charset="0"/>
              </a:rPr>
            </a:br>
            <a:br>
              <a:rPr lang="en-US" sz="2800" b="0" i="0" dirty="0">
                <a:solidFill>
                  <a:srgbClr val="0066CC"/>
                </a:solidFill>
                <a:effectLst/>
                <a:latin typeface="Arial" panose="020B0604020202020204" pitchFamily="34" charset="0"/>
              </a:rPr>
            </a:br>
            <a:r>
              <a:rPr lang="en-US" sz="2800" b="1" i="0" dirty="0">
                <a:solidFill>
                  <a:srgbClr val="0066CC"/>
                </a:solidFill>
                <a:effectLst/>
                <a:latin typeface="Arial" panose="020B0604020202020204" pitchFamily="34" charset="0"/>
              </a:rPr>
              <a:t>Extend</a:t>
            </a:r>
            <a:r>
              <a:rPr lang="en-US" sz="2800" b="0" i="0" dirty="0">
                <a:solidFill>
                  <a:srgbClr val="0066CC"/>
                </a:solidFill>
                <a:effectLst/>
                <a:latin typeface="Arial" panose="020B0604020202020204" pitchFamily="34" charset="0"/>
              </a:rPr>
              <a:t> liability protections to teachers and school librarians</a:t>
            </a:r>
            <a:br>
              <a:rPr lang="en-US" sz="2800" b="0" i="0" dirty="0">
                <a:solidFill>
                  <a:srgbClr val="0066CC"/>
                </a:solidFill>
                <a:effectLst/>
                <a:latin typeface="Arial" panose="020B0604020202020204" pitchFamily="34" charset="0"/>
              </a:rPr>
            </a:br>
            <a:br>
              <a:rPr lang="en-US" sz="2800" b="0" i="0" dirty="0">
                <a:solidFill>
                  <a:srgbClr val="0066CC"/>
                </a:solidFill>
                <a:effectLst/>
                <a:latin typeface="Arial" panose="020B0604020202020204" pitchFamily="34" charset="0"/>
              </a:rPr>
            </a:br>
            <a:r>
              <a:rPr lang="en-US" sz="2800" b="1" i="0" dirty="0">
                <a:solidFill>
                  <a:srgbClr val="0066CC"/>
                </a:solidFill>
                <a:effectLst/>
                <a:latin typeface="Arial" panose="020B0604020202020204" pitchFamily="34" charset="0"/>
              </a:rPr>
              <a:t>Authorize </a:t>
            </a:r>
            <a:r>
              <a:rPr lang="en-US" sz="2800" b="0" i="0" dirty="0">
                <a:solidFill>
                  <a:srgbClr val="0066CC"/>
                </a:solidFill>
                <a:effectLst/>
                <a:latin typeface="Arial" panose="020B0604020202020204" pitchFamily="34" charset="0"/>
              </a:rPr>
              <a:t>$500 million in Comprehensive Literacy State Development Grants and $100 million for Innovative Approaches to Literacy Programs to help provide needed literacy resources and build strong and effective school libraries</a:t>
            </a:r>
            <a:br>
              <a:rPr lang="en-US" sz="2800" b="0" i="0" dirty="0">
                <a:solidFill>
                  <a:srgbClr val="0066CC"/>
                </a:solidFill>
                <a:effectLst/>
                <a:latin typeface="Arial" panose="020B0604020202020204" pitchFamily="34" charset="0"/>
              </a:rPr>
            </a:br>
            <a:endParaRPr lang="en-US" sz="6000" kern="1200" dirty="0">
              <a:solidFill>
                <a:srgbClr val="0066CC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58029" y="3334786"/>
            <a:ext cx="1942241" cy="188955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474479" y="1096414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E1D951-E9FE-90CC-91AB-E98BCE483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93127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FFFFFF"/>
                </a:solidFill>
              </a:rPr>
              <a:t>05/09/2023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30CAC-4477-F595-C3DD-5E0841782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48006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 cap="none" spc="0" baseline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t>Indiana Libraries and Literacy Symposium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2DC740-B67A-F9C6-0D12-001745389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  <a:defRPr/>
              </a:pPr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82D991-F933-EC0A-E5AB-4E61F6D8DF43}"/>
              </a:ext>
            </a:extLst>
          </p:cNvPr>
          <p:cNvSpPr txBox="1"/>
          <p:nvPr/>
        </p:nvSpPr>
        <p:spPr>
          <a:xfrm>
            <a:off x="1828799" y="3624045"/>
            <a:ext cx="1780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Support Right to Read Act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EA6852-B799-DCDE-A6D4-A4CC6EB3C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61" y="1559168"/>
            <a:ext cx="5168759" cy="37054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2369" y="261328"/>
            <a:ext cx="114651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Get on board—</a:t>
            </a:r>
          </a:p>
          <a:p>
            <a: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support literacy       </a:t>
            </a:r>
            <a:r>
              <a:rPr lang="en-US" sz="4000" b="1" dirty="0">
                <a:solidFill>
                  <a:srgbClr val="0066FF"/>
                </a:solidFill>
                <a:latin typeface="Arial Black" panose="020B0A04020102020204" pitchFamily="34" charset="0"/>
              </a:rPr>
              <a:t>Right to Read Act</a:t>
            </a:r>
            <a:br>
              <a:rPr lang="en-US" sz="4000" b="1" dirty="0">
                <a:solidFill>
                  <a:srgbClr val="0066FF"/>
                </a:solidFill>
                <a:latin typeface="Arial Black" panose="020B0A04020102020204" pitchFamily="34" charset="0"/>
              </a:rPr>
            </a:br>
            <a:endParaRPr lang="en-US" sz="4000" dirty="0">
              <a:solidFill>
                <a:srgbClr val="0066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C492B1-2E69-DB5D-15ED-C4719F48F2B6}"/>
              </a:ext>
            </a:extLst>
          </p:cNvPr>
          <p:cNvSpPr txBox="1"/>
          <p:nvPr/>
        </p:nvSpPr>
        <p:spPr>
          <a:xfrm>
            <a:off x="411062" y="5553850"/>
            <a:ext cx="5168758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  <a:hlinkClick r:id="rId3"/>
              </a:rPr>
              <a:t>https://www.ala.org/aasl/advocacy/right2read</a:t>
            </a:r>
            <a:endParaRPr lang="en-US" dirty="0">
              <a:latin typeface="Arial Black" panose="020B0A04020102020204" pitchFamily="34" charset="0"/>
            </a:endParaRPr>
          </a:p>
          <a:p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8300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6854505" cy="1027447"/>
          </a:xfrm>
        </p:spPr>
        <p:txBody>
          <a:bodyPr>
            <a:noAutofit/>
          </a:bodyPr>
          <a:lstStyle/>
          <a:p>
            <a:r>
              <a:rPr lang="en-US" sz="4800" b="1" cap="none" dirty="0">
                <a:solidFill>
                  <a:srgbClr val="0066CC"/>
                </a:solidFill>
                <a:latin typeface="Arial Black" panose="020B0A04020102020204" pitchFamily="34" charset="0"/>
              </a:rPr>
              <a:t>Take-Away Idea #3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062" y="1392572"/>
            <a:ext cx="5812858" cy="4963778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§"/>
            </a:pPr>
            <a:endParaRPr lang="en-US" sz="2600" dirty="0">
              <a:latin typeface="+mj-lt"/>
            </a:endParaRPr>
          </a:p>
          <a:p>
            <a:pPr marL="45720" lvl="0" indent="0">
              <a:spcBef>
                <a:spcPts val="1200"/>
              </a:spcBef>
              <a:spcAft>
                <a:spcPts val="1200"/>
              </a:spcAft>
              <a:buClr>
                <a:srgbClr val="316886"/>
              </a:buClr>
              <a:buNone/>
            </a:pPr>
            <a:r>
              <a:rPr lang="en-US" sz="36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Tell with Data</a:t>
            </a:r>
          </a:p>
          <a:p>
            <a:pPr marL="45720" lvl="0" indent="0">
              <a:spcBef>
                <a:spcPts val="1200"/>
              </a:spcBef>
              <a:spcAft>
                <a:spcPts val="1200"/>
              </a:spcAft>
              <a:buClr>
                <a:srgbClr val="316886"/>
              </a:buClr>
              <a:buNone/>
            </a:pPr>
            <a:r>
              <a:rPr lang="en-US" sz="3200" b="1" dirty="0">
                <a:solidFill>
                  <a:srgbClr val="0066C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Collect evidence of student success (data, artifacts, photos, video) to show the value the librarian brings in supporting the school’s mission and in achieving student progress</a:t>
            </a:r>
            <a:endParaRPr lang="en-US" sz="3200" dirty="0">
              <a:solidFill>
                <a:srgbClr val="0066CC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1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8939EE3-EA4D-41ED-02E1-9B748F0743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BD6F0-AE77-4522-9881-C87B492B8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5C142F8-3942-4B3F-82D5-126A460D79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727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C762B-F9B9-B865-9CD1-46D0B0530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Source 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of data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analyzed for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38BCC-AD8C-D66E-8F66-9AC2A2AE2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9623" y="1527047"/>
            <a:ext cx="6392410" cy="562876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SLIDE uses data collected from 13K+ local districts included in the Common Core of Data (CCD) Project of the National Center for Education Statistics (NCES)</a:t>
            </a:r>
          </a:p>
          <a:p>
            <a:endParaRPr lang="en-US" sz="36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hlinkClick r:id="rId2"/>
              </a:rPr>
              <a:t>https://nces.ed.gov/ccd/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endParaRPr lang="en-US" sz="36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93E54-5606-EA47-845A-2A3E37A7E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05/09/2023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D892D-BCE8-637B-7A9F-991545B7F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6BA3F-63C3-908C-85E7-83277D897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9888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3DA7759-3209-4FE2-96D1-4EEDD81E9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94433" y="2"/>
            <a:ext cx="849328" cy="357668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1460DAD-8769-4C9F-9C8C-BB0443909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3536" y="5717905"/>
            <a:ext cx="1771609" cy="1140095"/>
          </a:xfrm>
          <a:custGeom>
            <a:avLst/>
            <a:gdLst/>
            <a:ahLst/>
            <a:cxnLst/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144C7BC-D418-0C03-1C0D-D591F8F5A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7772400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kern="1200" dirty="0">
                <a:solidFill>
                  <a:srgbClr val="0066CC"/>
                </a:solidFill>
                <a:latin typeface="Arial Black" panose="020B0A04020102020204" pitchFamily="34" charset="0"/>
              </a:rPr>
              <a:t>Listen to Students--</a:t>
            </a:r>
            <a:br>
              <a:rPr lang="en-US" sz="4400" kern="1200" dirty="0">
                <a:solidFill>
                  <a:srgbClr val="0066CC"/>
                </a:solidFill>
                <a:latin typeface="Arial Black" panose="020B0A04020102020204" pitchFamily="34" charset="0"/>
              </a:rPr>
            </a:br>
            <a:r>
              <a:rPr lang="en-US" sz="4400" kern="1200" dirty="0">
                <a:solidFill>
                  <a:srgbClr val="0066CC"/>
                </a:solidFill>
                <a:latin typeface="Arial Black" panose="020B0A04020102020204" pitchFamily="34" charset="0"/>
              </a:rPr>
              <a:t>understand and advocate for their needs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252A139-129D-C823-3D20-B1EFB034E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931437"/>
            <a:ext cx="6383214" cy="424552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rgbClr val="0066CC"/>
                </a:solidFill>
                <a:latin typeface="Arial Black" panose="020B0A04020102020204" pitchFamily="34" charset="0"/>
              </a:rPr>
              <a:t>In a time of fake news and information overload, students deserve access to a: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66CC"/>
                </a:solidFill>
                <a:latin typeface="Arial Black" panose="020B0A04020102020204" pitchFamily="34" charset="0"/>
              </a:rPr>
              <a:t>School library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66CC"/>
                </a:solidFill>
                <a:latin typeface="Arial Black" panose="020B0A04020102020204" pitchFamily="34" charset="0"/>
              </a:rPr>
              <a:t>School librarian</a:t>
            </a:r>
          </a:p>
          <a:p>
            <a:r>
              <a:rPr lang="en-US" dirty="0">
                <a:solidFill>
                  <a:srgbClr val="0066CC"/>
                </a:solidFill>
                <a:latin typeface="Arial Black" panose="020B0A04020102020204" pitchFamily="34" charset="0"/>
              </a:rPr>
              <a:t>Students need access to information for learning and for life—give them access</a:t>
            </a:r>
          </a:p>
          <a:p>
            <a:r>
              <a:rPr lang="en-US" dirty="0">
                <a:solidFill>
                  <a:srgbClr val="0066CC"/>
                </a:solidFill>
                <a:latin typeface="Arial Black" panose="020B0A04020102020204" pitchFamily="34" charset="0"/>
              </a:rPr>
              <a:t>Students learn critical thinking and empathy skills by reading–-let them read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>
              <a:solidFill>
                <a:srgbClr val="0066CC"/>
              </a:solidFill>
              <a:latin typeface="Arial Black" panose="020B0A04020102020204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EAC4A71-B211-CE67-1652-BC9C83C04F6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5000" r="-1" b="-1"/>
          <a:stretch/>
        </p:blipFill>
        <p:spPr>
          <a:xfrm>
            <a:off x="6699738" y="921124"/>
            <a:ext cx="4797419" cy="4959627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11F0C9-1CBF-A77B-6995-75A153C289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05/09/2023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E44D29-3BFE-DABF-B489-AE8D8CD9D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 cap="none" spc="0" baseline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Indiana Libraries and Literacy Symposium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A48D-0C45-0DDB-D157-27A643914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20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6317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706C9-F26D-46CA-93BF-8C27012F6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Thank you!</a:t>
            </a:r>
            <a:br>
              <a:rPr lang="en-US" dirty="0"/>
            </a:br>
            <a:r>
              <a:rPr lang="en-US" sz="3600" dirty="0">
                <a:latin typeface="Arial Black" panose="020B0A04020102020204" pitchFamily="34" charset="0"/>
              </a:rPr>
              <a:t>Mary Kay Biagini </a:t>
            </a:r>
            <a:br>
              <a:rPr lang="en-US" sz="3600" dirty="0">
                <a:latin typeface="Arial Black" panose="020B0A04020102020204" pitchFamily="34" charset="0"/>
              </a:rPr>
            </a:br>
            <a:r>
              <a:rPr lang="en-US" sz="3100" dirty="0">
                <a:latin typeface="Arial Black" panose="020B0A04020102020204" pitchFamily="34" charset="0"/>
              </a:rPr>
              <a:t>University of Pittsburgh</a:t>
            </a:r>
            <a:br>
              <a:rPr lang="en-US" sz="4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n-US" sz="2700" dirty="0">
                <a:latin typeface="Arial Black" panose="020B0A04020102020204" pitchFamily="34" charset="0"/>
                <a:hlinkClick r:id="rId2"/>
              </a:rPr>
              <a:t>Biagini@pitt.edu</a:t>
            </a:r>
            <a:r>
              <a:rPr lang="en-US" sz="2700" dirty="0">
                <a:latin typeface="Arial Black" panose="020B0A04020102020204" pitchFamily="34" charset="0"/>
              </a:rPr>
              <a:t> </a:t>
            </a:r>
            <a:br>
              <a:rPr lang="en-US" sz="3200" dirty="0">
                <a:latin typeface="Arial Black" panose="020B0A04020102020204" pitchFamily="34" charset="0"/>
              </a:rPr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5E0EB-F1F4-436B-A218-93E100A66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noProof="0"/>
              <a:t>05/09/2023</a:t>
            </a:r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D06EF-9416-46F7-8230-B49EE1269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noProof="0"/>
              <a:t>Indiana Libraries and Literacy Symposium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9025F-68D1-4F50-8480-3F981455D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76B855D-E9CC-4FF8-AD85-6CDC7B89A0DE}" type="slidenum">
              <a:rPr lang="en-US" noProof="0" smtClean="0"/>
              <a:pPr lvl="0"/>
              <a:t>61</a:t>
            </a:fld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0B6E0-1F7C-4E6A-87B1-554ADE739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5182" y="251670"/>
            <a:ext cx="5679346" cy="5419288"/>
          </a:xfrm>
        </p:spPr>
        <p:txBody>
          <a:bodyPr>
            <a:normAutofit lnSpcReduction="10000"/>
          </a:bodyPr>
          <a:lstStyle/>
          <a:p>
            <a:endParaRPr lang="en-US" sz="1800" dirty="0">
              <a:latin typeface="Arial Black" panose="020B0A04020102020204" pitchFamily="34" charset="0"/>
            </a:endParaRPr>
          </a:p>
          <a:p>
            <a:endParaRPr lang="en-US" sz="1800" dirty="0">
              <a:latin typeface="Arial Black" panose="020B0A04020102020204" pitchFamily="34" charset="0"/>
            </a:endParaRPr>
          </a:p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Please check out the SLIDE website </a:t>
            </a:r>
            <a:endParaRPr lang="en-US" sz="2000" dirty="0">
              <a:latin typeface="Arial Black" panose="020B0A04020102020204" pitchFamily="34" charset="0"/>
            </a:endParaRPr>
          </a:p>
          <a:p>
            <a:pPr marL="9525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</a:rPr>
              <a:t>Interactive data tools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</a:rPr>
              <a:t>for accessing user-specified data at state &amp; district levels (step-by-step tutorials included)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</a:rPr>
              <a:t>Custom Search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</a:rPr>
              <a:t>District Comparison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</a:rPr>
              <a:t>State Profile (including time-lapse map of districts)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</a:rPr>
              <a:t>State Survey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hlinkClick r:id="rId3"/>
              </a:rPr>
              <a:t>https://libslide.org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2800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sz="32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endParaRPr lang="en-US" sz="32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endParaRPr lang="en-US" sz="32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endParaRPr lang="en-US" sz="32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7B1B5-2BC2-DE45-07AB-0098042292D3}"/>
              </a:ext>
            </a:extLst>
          </p:cNvPr>
          <p:cNvSpPr txBox="1"/>
          <p:nvPr/>
        </p:nvSpPr>
        <p:spPr>
          <a:xfrm>
            <a:off x="5905850" y="3429001"/>
            <a:ext cx="475655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8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2800" dirty="0">
              <a:solidFill>
                <a:srgbClr val="E50CBC"/>
              </a:solidFill>
              <a:latin typeface="Arial Black" panose="020B0A040201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2589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34532-0E67-B3C2-64F6-6C635F833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05/09/2023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6083C-4FBD-C0DC-86D9-921C73DEF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304A9-E4B0-7B7A-E5B2-53B7EB6A2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56FC46-91C0-C15C-2957-AC0C293A2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72" y="729842"/>
            <a:ext cx="10707148" cy="33420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4A0FDB-AC16-F56F-298A-9D339886835B}"/>
              </a:ext>
            </a:extLst>
          </p:cNvPr>
          <p:cNvSpPr txBox="1"/>
          <p:nvPr/>
        </p:nvSpPr>
        <p:spPr>
          <a:xfrm>
            <a:off x="2424418" y="3429000"/>
            <a:ext cx="915238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This project was made possible in part by the Institute of Museum and Library Services Laura Bush 21st Century Librarian Grant Project RE-246368-OLS-20. The views, findings, conclusions or recommendations expressed in this website and related products do not necessarily represent those of the Institute of Museum and Library Services.</a:t>
            </a:r>
          </a:p>
        </p:txBody>
      </p:sp>
    </p:spTree>
    <p:extLst>
      <p:ext uri="{BB962C8B-B14F-4D97-AF65-F5344CB8AC3E}">
        <p14:creationId xmlns:p14="http://schemas.microsoft.com/office/powerpoint/2010/main" val="2032384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6E49C-11A0-4C95-8A6E-FC7E9C57C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432" y="1399032"/>
            <a:ext cx="3278476" cy="406908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School Libraries </a:t>
            </a:r>
            <a:br>
              <a:rPr lang="en-US" sz="4800" b="1" dirty="0">
                <a:solidFill>
                  <a:srgbClr val="FFFFFF"/>
                </a:solidFill>
              </a:rPr>
            </a:br>
            <a:r>
              <a:rPr lang="en-US" sz="4800" b="1" dirty="0">
                <a:solidFill>
                  <a:srgbClr val="FFFFFF"/>
                </a:solidFill>
              </a:rPr>
              <a:t>&amp;</a:t>
            </a:r>
            <a:br>
              <a:rPr lang="en-US" sz="4800" b="1" dirty="0">
                <a:solidFill>
                  <a:srgbClr val="FFFFFF"/>
                </a:solidFill>
              </a:rPr>
            </a:br>
            <a:r>
              <a:rPr lang="en-US" sz="4800" b="1" dirty="0">
                <a:solidFill>
                  <a:srgbClr val="FFFFFF"/>
                </a:solidFill>
              </a:rPr>
              <a:t>Librarians</a:t>
            </a:r>
            <a:br>
              <a:rPr lang="en-US" sz="4800" b="1" dirty="0">
                <a:solidFill>
                  <a:srgbClr val="FFFFFF"/>
                </a:solidFill>
              </a:rPr>
            </a:br>
            <a:r>
              <a:rPr lang="en-US" sz="4800" b="1" dirty="0">
                <a:solidFill>
                  <a:srgbClr val="FFFFFF"/>
                </a:solidFill>
              </a:rPr>
              <a:t>&amp; </a:t>
            </a:r>
            <a:br>
              <a:rPr lang="en-US" sz="4800" b="1" dirty="0">
                <a:solidFill>
                  <a:srgbClr val="FFFFFF"/>
                </a:solidFill>
              </a:rPr>
            </a:br>
            <a:r>
              <a:rPr lang="en-US" sz="4800" b="1" dirty="0">
                <a:solidFill>
                  <a:srgbClr val="FFFFFF"/>
                </a:solidFill>
              </a:rPr>
              <a:t>Literacies </a:t>
            </a:r>
            <a:endParaRPr lang="en-US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C3FD2-AF88-4EF1-AFB7-5D31BD5AA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1037493"/>
            <a:ext cx="6729046" cy="4859216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How did we get to now?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What’s the status of school libraries nationally?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What’s the status of Indiana school libraries?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How can we shape a positive future for school libraries and for our students?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8B647-084C-492D-A242-148BEA5B6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05/09/2023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2B84E-2163-44C1-99D0-6F162AEA8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Indiana Libraries and Literacy Symposium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B1A36-2D6E-4392-AAA4-996FFE032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60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Abstract blurred public library with bookshelves">
            <a:extLst>
              <a:ext uri="{FF2B5EF4-FFF2-40B4-BE49-F238E27FC236}">
                <a16:creationId xmlns:a16="http://schemas.microsoft.com/office/drawing/2014/main" id="{362C43B3-B5F9-A5B6-C80A-C51C522BF7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00" r="37539" b="-1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3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19E136-7095-1A42-6AD3-0898D916F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1449" y="407987"/>
            <a:ext cx="6920917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66CC"/>
                </a:solidFill>
                <a:latin typeface="Arial Black" panose="020B0A04020102020204" pitchFamily="34" charset="0"/>
              </a:rPr>
              <a:t>First—</a:t>
            </a:r>
            <a:br>
              <a:rPr lang="en-US" dirty="0">
                <a:solidFill>
                  <a:srgbClr val="0066CC"/>
                </a:solidFill>
                <a:latin typeface="Arial Black" panose="020B0A04020102020204" pitchFamily="34" charset="0"/>
              </a:rPr>
            </a:br>
            <a:r>
              <a:rPr lang="en-US" dirty="0">
                <a:solidFill>
                  <a:srgbClr val="0066CC"/>
                </a:solidFill>
                <a:latin typeface="Arial Black" panose="020B0A04020102020204" pitchFamily="34" charset="0"/>
              </a:rPr>
              <a:t>what is a school library?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642A46-D7DC-C0C3-DBD8-6AC6864BA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6950" y="2141537"/>
            <a:ext cx="6481582" cy="407828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rgbClr val="0066CC"/>
                </a:solidFill>
                <a:latin typeface="Arial Black" panose="020B0A04020102020204" pitchFamily="34" charset="0"/>
              </a:rPr>
              <a:t>Center of the school community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rgbClr val="0066CC"/>
                </a:solidFill>
                <a:latin typeface="Arial Black" panose="020B0A04020102020204" pitchFamily="34" charset="0"/>
              </a:rPr>
              <a:t>Safe place for students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rgbClr val="0066CC"/>
                </a:solidFill>
                <a:latin typeface="Arial Black" panose="020B0A04020102020204" pitchFamily="34" charset="0"/>
              </a:rPr>
              <a:t>Where students and faculty learn and achieve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rgbClr val="0066CC"/>
                </a:solidFill>
                <a:latin typeface="Arial Black" panose="020B0A04020102020204" pitchFamily="34" charset="0"/>
              </a:rPr>
              <a:t>Collaboration space for critical inquiry using reliable sources for learning and for life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rgbClr val="0066CC"/>
                </a:solidFill>
                <a:latin typeface="Arial Black" panose="020B0A04020102020204" pitchFamily="34" charset="0"/>
              </a:rPr>
              <a:t>Critical location for developing lifelong learners and readers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ABB584-6E78-6390-9083-99EA96F8F9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05/09/2023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B3036E-D363-F591-EEE9-03D2B525B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27047" y="6356350"/>
            <a:ext cx="3944913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C60FE1-6DF5-577A-8B42-997320F75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47382" y="6356350"/>
            <a:ext cx="13064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71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bstract blurred public library with bookshelves">
            <a:extLst>
              <a:ext uri="{FF2B5EF4-FFF2-40B4-BE49-F238E27FC236}">
                <a16:creationId xmlns:a16="http://schemas.microsoft.com/office/drawing/2014/main" id="{87BE60BA-795F-D40D-327F-62F81594AC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00" r="37539" b="-1"/>
          <a:stretch/>
        </p:blipFill>
        <p:spPr>
          <a:xfrm>
            <a:off x="-7365" y="10"/>
            <a:ext cx="4573504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8FCBA5-7376-4817-40B2-2CCC9520F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3804" y="407987"/>
            <a:ext cx="6304728" cy="96780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66CC"/>
                </a:solidFill>
                <a:latin typeface="Arial Black" panose="020B0A04020102020204" pitchFamily="34" charset="0"/>
              </a:rPr>
              <a:t>What do school librarians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0BC77-881B-B3A1-0648-E243F27A9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223" y="1453662"/>
            <a:ext cx="7012315" cy="490268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66CC"/>
                </a:solidFill>
                <a:latin typeface="Arial Black" panose="020B0A04020102020204" pitchFamily="34" charset="0"/>
              </a:rPr>
              <a:t>Provide equitable access for all students to pursue academic and personal interests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66CC"/>
                </a:solidFill>
                <a:latin typeface="Arial Black" panose="020B0A04020102020204" pitchFamily="34" charset="0"/>
              </a:rPr>
              <a:t>Select and provide access to current, trustworthy, diverse resources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66CC"/>
                </a:solidFill>
                <a:latin typeface="Arial Black" panose="020B0A04020102020204" pitchFamily="34" charset="0"/>
              </a:rPr>
              <a:t>Collaborate with teachers to teach and assess information literacy competencies across the curriculum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66CC"/>
                </a:solidFill>
                <a:latin typeface="Arial Black" panose="020B0A04020102020204" pitchFamily="34" charset="0"/>
              </a:rPr>
              <a:t>Teach and model digital citizenship and media and computing literacy skills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66CC"/>
                </a:solidFill>
                <a:latin typeface="Arial Black" panose="020B0A04020102020204" pitchFamily="34" charset="0"/>
              </a:rPr>
              <a:t>Foster a love of reading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66CC"/>
                </a:solidFill>
                <a:latin typeface="Arial Black" panose="020B0A04020102020204" pitchFamily="34" charset="0"/>
              </a:rPr>
              <a:t>Create a welcoming, inclusive hub of learning for students and teachers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66CC"/>
                </a:solidFill>
                <a:latin typeface="Arial Black" panose="020B0A04020102020204" pitchFamily="34" charset="0"/>
              </a:rPr>
              <a:t>Offer teachers professional development</a:t>
            </a:r>
            <a:endParaRPr lang="en-US" sz="2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1D4F0-3AA5-483D-880F-551B94C036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05/09/2023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E1895-AFF5-4867-8B91-A9BC351CD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27047" y="6356350"/>
            <a:ext cx="3944913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Indiana Libraries and Literacy Symposium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1F71A-D725-E223-CDC0-DF114260D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47382" y="6356350"/>
            <a:ext cx="13064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045435-E458-DD74-6540-0A689BEFA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64" y="0"/>
            <a:ext cx="45735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50237"/>
      </p:ext>
    </p:extLst>
  </p:cSld>
  <p:clrMapOvr>
    <a:masterClrMapping/>
  </p:clrMapOvr>
</p:sld>
</file>

<file path=ppt/theme/theme1.xml><?xml version="1.0" encoding="utf-8"?>
<a:theme xmlns:a="http://schemas.openxmlformats.org/drawingml/2006/main" name="ShapesVTI">
  <a:themeElements>
    <a:clrScheme name="Shapes">
      <a:dk1>
        <a:sysClr val="windowText" lastClr="000000"/>
      </a:dk1>
      <a:lt1>
        <a:sysClr val="window" lastClr="FFFFFF"/>
      </a:lt1>
      <a:dk2>
        <a:srgbClr val="281B10"/>
      </a:dk2>
      <a:lt2>
        <a:srgbClr val="FFF9F5"/>
      </a:lt2>
      <a:accent1>
        <a:srgbClr val="EE7661"/>
      </a:accent1>
      <a:accent2>
        <a:srgbClr val="4E91F0"/>
      </a:accent2>
      <a:accent3>
        <a:srgbClr val="5B5260"/>
      </a:accent3>
      <a:accent4>
        <a:srgbClr val="2CC3B4"/>
      </a:accent4>
      <a:accent5>
        <a:srgbClr val="C097F8"/>
      </a:accent5>
      <a:accent6>
        <a:srgbClr val="FF9514"/>
      </a:accent6>
      <a:hlink>
        <a:srgbClr val="E50CBC"/>
      </a:hlink>
      <a:folHlink>
        <a:srgbClr val="6257FF"/>
      </a:folHlink>
    </a:clrScheme>
    <a:fontScheme name="Festival">
      <a:majorFont>
        <a:latin typeface="Tw Cen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413533D-8C39-401E-8B75-B1AEEEC56B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BDEF148-1770-458F-8F5B-C3D0A278AA97}">
  <ds:schemaRefs>
    <ds:schemaRef ds:uri="http://schemas.microsoft.com/office/2006/documentManagement/types"/>
    <ds:schemaRef ds:uri="http://purl.org/dc/dcmitype/"/>
    <ds:schemaRef ds:uri="71af3243-3dd4-4a8d-8c0d-dd76da1f02a5"/>
    <ds:schemaRef ds:uri="http://schemas.microsoft.com/office/infopath/2007/PartnerControls"/>
    <ds:schemaRef ds:uri="http://www.w3.org/XML/1998/namespace"/>
    <ds:schemaRef ds:uri="16c05727-aa75-4e4a-9b5f-8a80a1165891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1A449C04-64B3-4403-94B7-8D2284C38D1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2953</TotalTime>
  <Words>3643</Words>
  <Application>Microsoft Office PowerPoint</Application>
  <PresentationFormat>Widescreen</PresentationFormat>
  <Paragraphs>573</Paragraphs>
  <Slides>62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9" baseType="lpstr">
      <vt:lpstr>Arial</vt:lpstr>
      <vt:lpstr>Arial Black</vt:lpstr>
      <vt:lpstr>Avenir Next LT Pro</vt:lpstr>
      <vt:lpstr>Calibri</vt:lpstr>
      <vt:lpstr>Tw Cen MT</vt:lpstr>
      <vt:lpstr>Wingdings</vt:lpstr>
      <vt:lpstr>ShapesVTI</vt:lpstr>
      <vt:lpstr>School Libraries  Link Students to Literacies:  What We Know Now </vt:lpstr>
      <vt:lpstr>Who are we?   Can we do a 27-second share?   Show of hands  </vt:lpstr>
      <vt:lpstr>I come  as a messenger</vt:lpstr>
      <vt:lpstr>SLIDE:   The School Librarian Investigation--Decline or Evolution?</vt:lpstr>
      <vt:lpstr>SLIDE Overview</vt:lpstr>
      <vt:lpstr>Source  of data analyzed for SLIDE</vt:lpstr>
      <vt:lpstr>School Libraries  &amp; Librarians &amp;  Literacies </vt:lpstr>
      <vt:lpstr>First— what is a school library?</vt:lpstr>
      <vt:lpstr>What do school librarians do?</vt:lpstr>
      <vt:lpstr>Our Context</vt:lpstr>
      <vt:lpstr>School Libraries are not a new concept--Ben Franklin realized their importance! </vt:lpstr>
      <vt:lpstr>PowerPoint Presentation</vt:lpstr>
      <vt:lpstr> Rise of school libraries:    Standards   Professional  organizations  Federal funding     </vt:lpstr>
      <vt:lpstr>PowerPoint Presentation</vt:lpstr>
      <vt:lpstr>Milestones with impact on school libraries</vt:lpstr>
      <vt:lpstr>Some milestones are positive/Some aren’t</vt:lpstr>
      <vt:lpstr>How do school librarians help students learn and build their literacies?   What we know from state studies </vt:lpstr>
      <vt:lpstr>Developing Literacies  in students is a collaborative process partnering school librarians with teachers, administrators, and other librarians</vt:lpstr>
      <vt:lpstr>PowerPoint Presentation</vt:lpstr>
      <vt:lpstr>PowerPoint Presentation</vt:lpstr>
      <vt:lpstr>Librarians are more than “nice to have” in the budget</vt:lpstr>
      <vt:lpstr>Key components of  effective school libraries  </vt:lpstr>
      <vt:lpstr>National Trends about School Librarians from SLIDE</vt:lpstr>
      <vt:lpstr>SLIDE Finding:  Why are there fewer school librarians?</vt:lpstr>
      <vt:lpstr>PowerPoint Presentation</vt:lpstr>
      <vt:lpstr>What happened during the pandemic?</vt:lpstr>
      <vt:lpstr>Administrator support is key to the school library’s success in student achievement   </vt:lpstr>
      <vt:lpstr>It’s all about equity for all students</vt:lpstr>
      <vt:lpstr>How are staffing decisions made?</vt:lpstr>
      <vt:lpstr>What decisions on positions got made? </vt:lpstr>
      <vt:lpstr>What we know now </vt:lpstr>
      <vt:lpstr>PowerPoint Presentation</vt:lpstr>
      <vt:lpstr>An equity issue for students and teachers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Bottom Line: Lack of equity across the U.S.</vt:lpstr>
      <vt:lpstr>Indiana Demographics</vt:lpstr>
      <vt:lpstr>Bottom Line Indiana</vt:lpstr>
      <vt:lpstr>Bottom Line Indiana</vt:lpstr>
      <vt:lpstr>PowerPoint Presentation</vt:lpstr>
      <vt:lpstr>PowerPoint Presentation</vt:lpstr>
      <vt:lpstr>PowerPoint Presentation</vt:lpstr>
      <vt:lpstr>It’s become impossible to keep up with news about book bans!</vt:lpstr>
      <vt:lpstr>PowerPoint Presentation</vt:lpstr>
      <vt:lpstr>The pipeline of new librarians is a trickle </vt:lpstr>
      <vt:lpstr>The long-term effects for school libraries</vt:lpstr>
      <vt:lpstr>The way to get started is to quit talking and begin doing.</vt:lpstr>
      <vt:lpstr>School librarians hold a strategic position</vt:lpstr>
      <vt:lpstr>Take-Away Idea #1  Collaborate</vt:lpstr>
      <vt:lpstr>Add Value for Students</vt:lpstr>
      <vt:lpstr>Add Value for Teachers</vt:lpstr>
      <vt:lpstr>Add Value for Administrators</vt:lpstr>
      <vt:lpstr> Take-Away Idea #2 Support Mission</vt:lpstr>
      <vt:lpstr>PowerPoint Presentation</vt:lpstr>
      <vt:lpstr>          Protect the Constitutional rights of students to access information in school libraries  Extend liability protections to teachers and school librarians  Authorize $500 million in Comprehensive Literacy State Development Grants and $100 million for Innovative Approaches to Literacy Programs to help provide needed literacy resources and build strong and effective school libraries </vt:lpstr>
      <vt:lpstr>Take-Away Idea #3</vt:lpstr>
      <vt:lpstr>Listen to Students-- understand and advocate for their needs</vt:lpstr>
      <vt:lpstr>Thank you! Mary Kay Biagini  University of Pittsburgh Biagini@pitt.edu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Libraries:  Links to Literacies (for how long?)</dc:title>
  <dc:creator>Biagini, Mary Kay</dc:creator>
  <cp:lastModifiedBy>Biagini, Mary Kay</cp:lastModifiedBy>
  <cp:revision>46</cp:revision>
  <dcterms:created xsi:type="dcterms:W3CDTF">2023-05-02T14:41:53Z</dcterms:created>
  <dcterms:modified xsi:type="dcterms:W3CDTF">2023-05-11T16:37:49Z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