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5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8"/>
    <p:restoredTop sz="94668"/>
  </p:normalViewPr>
  <p:slideViewPr>
    <p:cSldViewPr snapToGrid="0">
      <p:cViewPr varScale="1">
        <p:scale>
          <a:sx n="175" d="100"/>
          <a:sy n="175" d="100"/>
        </p:scale>
        <p:origin x="18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eith/Dropbox/_SLIDE_/Conference%20presentations/ALA%20Connect%20April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 </a:t>
            </a:r>
            <a:r>
              <a:rPr lang="en-US" sz="1800" b="1" dirty="0"/>
              <a:t>School Librarians in Full-Time Equivalents in the United States:</a:t>
            </a:r>
            <a:r>
              <a:rPr lang="en-US" sz="1800" b="1" baseline="0" dirty="0"/>
              <a:t> </a:t>
            </a:r>
          </a:p>
          <a:p>
            <a:pPr>
              <a:defRPr b="1"/>
            </a:pPr>
            <a:r>
              <a:rPr lang="en-US" sz="1800" b="1" baseline="0" dirty="0"/>
              <a:t>50 States &amp; D.C., 2010-11 to 2021-22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78480899093437"/>
          <c:y val="0.14946567457072202"/>
          <c:w val="0.80653746637328327"/>
          <c:h val="0.704748860690436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'[ALA Connect April 2023.xlsx]Sheet1'!$B$1</c:f>
              <c:strCache>
                <c:ptCount val="1"/>
                <c:pt idx="0">
                  <c:v> Librarians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'[ALA Connect April 2023.xlsx]Sheet1'!$A$2:$A$13</c:f>
              <c:strCache>
                <c:ptCount val="12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</c:v>
                </c:pt>
                <c:pt idx="9">
                  <c:v>2019-20</c:v>
                </c:pt>
                <c:pt idx="10">
                  <c:v>2020-21</c:v>
                </c:pt>
                <c:pt idx="11">
                  <c:v>2021-22</c:v>
                </c:pt>
              </c:strCache>
            </c:strRef>
          </c:cat>
          <c:val>
            <c:numRef>
              <c:f>'[ALA Connect April 2023.xlsx]Sheet1'!$B$2:$B$13</c:f>
              <c:numCache>
                <c:formatCode>_(* #,##0_);_(* \(#,##0\);_(* "-"??_);_(@_)</c:formatCode>
                <c:ptCount val="12"/>
                <c:pt idx="0">
                  <c:v>50299.98</c:v>
                </c:pt>
                <c:pt idx="1">
                  <c:v>48402.11</c:v>
                </c:pt>
                <c:pt idx="2">
                  <c:v>46685.32</c:v>
                </c:pt>
                <c:pt idx="3">
                  <c:v>45106.39</c:v>
                </c:pt>
                <c:pt idx="4">
                  <c:v>44623.91</c:v>
                </c:pt>
                <c:pt idx="5">
                  <c:v>43367.99</c:v>
                </c:pt>
                <c:pt idx="6">
                  <c:v>42964</c:v>
                </c:pt>
                <c:pt idx="7">
                  <c:v>42064.62</c:v>
                </c:pt>
                <c:pt idx="8">
                  <c:v>42015.17</c:v>
                </c:pt>
                <c:pt idx="9">
                  <c:v>39447.360000000001</c:v>
                </c:pt>
                <c:pt idx="10">
                  <c:v>39099.1</c:v>
                </c:pt>
                <c:pt idx="11">
                  <c:v>39285.230000000003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E-ED4C-8E51-51E4368E7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82469680"/>
        <c:axId val="1982446304"/>
      </c:barChart>
      <c:catAx>
        <c:axId val="1982469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446304"/>
        <c:crosses val="autoZero"/>
        <c:auto val="1"/>
        <c:lblAlgn val="ctr"/>
        <c:lblOffset val="100"/>
        <c:noMultiLvlLbl val="0"/>
      </c:catAx>
      <c:valAx>
        <c:axId val="1982446304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469680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0.81463</cdr:x>
      <cdr:y>0.24355</cdr:y>
    </cdr:from>
    <cdr:to>
      <cdr:x>0.93659</cdr:x>
      <cdr:y>0.36199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041F53-758C-858D-4B60-A643E6F5AA46}"/>
            </a:ext>
          </a:extLst>
        </cdr:cNvPr>
        <cdr:cNvSpPr txBox="1"/>
      </cdr:nvSpPr>
      <cdr:spPr>
        <a:xfrm xmlns:a="http://schemas.openxmlformats.org/drawingml/2006/main">
          <a:off x="6646617" y="1398215"/>
          <a:ext cx="995080" cy="679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rgbClr val="FF0000"/>
              </a:solidFill>
            </a:rPr>
            <a:t>COVID impact</a:t>
          </a:r>
        </a:p>
      </cdr:txBody>
    </cdr:sp>
  </cdr:relSizeAnchor>
  <cdr:relSizeAnchor xmlns:cdr="http://schemas.openxmlformats.org/drawingml/2006/chartDrawing">
    <cdr:from>
      <cdr:x>0.79512</cdr:x>
      <cdr:y>0.11897</cdr:y>
    </cdr:from>
    <cdr:to>
      <cdr:x>0.9374</cdr:x>
      <cdr:y>0.24202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5C948AC-124E-919C-EE85-2AE7E9ADBD58}"/>
            </a:ext>
          </a:extLst>
        </cdr:cNvPr>
        <cdr:cNvSpPr txBox="1"/>
      </cdr:nvSpPr>
      <cdr:spPr>
        <a:xfrm xmlns:a="http://schemas.openxmlformats.org/drawingml/2006/main">
          <a:off x="6487434" y="683004"/>
          <a:ext cx="1160872" cy="70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rgbClr val="FF0000"/>
              </a:solidFill>
            </a:rPr>
            <a:t>COVID rebound?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CDA1-E151-EA4C-ABCB-E1AF3583875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BFB8C-66CA-A740-8643-6A9F7B38C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BFB8C-66CA-A740-8643-6A9F7B38CD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9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10D0-DEA8-D59D-26F3-0BC3D2ADC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D1830-BFF3-F131-ACEB-B786BE9C1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5448-088F-69F0-5FBD-6E41DE6E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1440-DF88-CDED-E33B-1AA7AB37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136C8-3989-12FE-FF16-B3DDC6E4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0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29B7-F0DD-F397-038F-0FBC09C0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4BBC6-4D34-3ED6-79EC-58EDB62DB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BAF3D-D4B0-31F2-FD46-01100453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62DC-172E-A3FF-A8F7-9EA5FF77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F051D-F293-B061-C237-03654844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4F506-BD77-81B0-719F-9F9E2045F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E8427-45C2-9EF0-5E09-C6FC2DFBC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D908-714A-3FD0-663A-45B3DB51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68D66-7848-A812-EA8C-6243C895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E4472-F89F-3187-FD73-477B26CB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7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B3FF-242B-BB77-975B-DA58EA6F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22CF-5E9A-7F51-68F5-5040DBF0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53D9A-FD97-4CF2-C04E-B93C441B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5AD7B-F95D-5B07-59A6-E5EEF4B2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0F316-F981-69D2-02B8-DBA24E87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B3CDF7-9D26-3959-2EF4-77268C93E13C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 w="1270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5B0AB9-E74C-8082-6253-EA39B790FE09}"/>
              </a:ext>
            </a:extLst>
          </p:cNvPr>
          <p:cNvCxnSpPr/>
          <p:nvPr userDrawn="1"/>
        </p:nvCxnSpPr>
        <p:spPr>
          <a:xfrm>
            <a:off x="838200" y="6311899"/>
            <a:ext cx="10515600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2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37C5-5652-4BFB-8CB7-37C86E44C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A651C-D738-56FE-F9A5-3DF68F00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83C8E-473A-3FDF-39CB-8ECD480A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A653D-FDCE-4E24-F56C-290F0E86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08ECD-C7CB-A2FC-A488-C1FE5FCC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6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FAA1-7411-FFD0-3B9F-582B9C6E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3EA28-7296-90B0-9987-597BFE5E1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628C8-004D-A1D6-E10C-0DE4345DB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8F402-3173-B912-E878-B057F110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9E78A-0E0D-0C08-4B1C-94CE004D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547A5-9B6F-9660-4661-50C5C383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CC3A-A874-964E-3A4D-27C8BA56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FB595-B003-FE77-7537-9A521775E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58E6A-64D7-6D0A-6467-991102FBC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1073A7-F8DF-1419-009F-F36337B91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8B3DB-2A45-B69A-02D7-13B94D773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5BD48-110B-F210-A3C7-468A8480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FE608-05A7-DD5D-2952-BE0F89D5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DBEBC-4D12-9F08-9DCB-7E05AD05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F6BF-420F-54E9-22EC-939F4A7C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A774FD-4475-5D6E-5A6E-D1D7958F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A4E46-B791-30FB-12C2-DA5CFB31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5145E-3470-ED56-2053-4CE4302A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7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D03006-BEE5-F339-3255-F92F32AF5AB8}"/>
              </a:ext>
            </a:extLst>
          </p:cNvPr>
          <p:cNvCxnSpPr/>
          <p:nvPr userDrawn="1"/>
        </p:nvCxnSpPr>
        <p:spPr>
          <a:xfrm>
            <a:off x="570016" y="475013"/>
            <a:ext cx="11186555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AD738B-B27C-B057-9159-84E30B9177A8}"/>
              </a:ext>
            </a:extLst>
          </p:cNvPr>
          <p:cNvCxnSpPr/>
          <p:nvPr userDrawn="1"/>
        </p:nvCxnSpPr>
        <p:spPr>
          <a:xfrm>
            <a:off x="570016" y="6412675"/>
            <a:ext cx="11186555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55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94B7-5E90-9264-CB0F-A57E85BE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3565-EF8E-5A27-9774-CF0374A3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59CE1-81CC-66A7-3FCA-606092F27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72DA3-57E4-0D29-53FA-7CA03A65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8A898-6163-7994-5013-B1CB2C24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63F1B-5FEC-CFD9-2695-FE7EF888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0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7822-CE2C-64BF-3B12-D9F5B263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279289-C784-5CAC-8ECB-7A381E0B1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B753A-C158-ED12-ABA0-F0098D60B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A9EC5-1297-F17E-6A1D-7D085966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95934-635D-AC69-E56D-0F1E63C1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44DA9-4928-7B48-4AB8-C1D4DE1F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FE174-7ED0-B146-314F-132AFBEB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891E4-8219-CB4B-B310-3C5E9ECF6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96298-A02F-159E-D227-52F9FAA7A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6B6B-7EAA-D540-959D-DEAFD09123C8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7A592-95A6-8E00-47C6-ABF49B3B1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EA075-6441-EB42-2EE4-058259AEC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1124-5191-AF4B-ADA5-3D7D8C5D3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eithlance@comcast.net" TargetMode="External"/><Relationship Id="rId2" Type="http://schemas.openxmlformats.org/officeDocument/2006/relationships/hyperlink" Target="mailto:dkachel@Antioch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9D0F9-08D2-38F2-9754-C82E4973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5232"/>
          </a:xfrm>
        </p:spPr>
        <p:txBody>
          <a:bodyPr/>
          <a:lstStyle/>
          <a:p>
            <a:r>
              <a:rPr lang="en-US" b="1" dirty="0"/>
              <a:t>School Librarians:</a:t>
            </a:r>
            <a:br>
              <a:rPr lang="en-US" b="1" dirty="0"/>
            </a:br>
            <a:r>
              <a:rPr lang="en-US" b="1" dirty="0"/>
              <a:t>Status as of 2021-22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2B027-1B36-E9C0-6F2B-37C139A7D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Keith Curry Lance</a:t>
            </a:r>
          </a:p>
          <a:p>
            <a:r>
              <a:rPr lang="en-US" dirty="0"/>
              <a:t>Principal Investigator</a:t>
            </a:r>
          </a:p>
          <a:p>
            <a:r>
              <a:rPr lang="en-US" dirty="0"/>
              <a:t>SLIDE: The School Librarian Investigation—Decline or Evolution?</a:t>
            </a:r>
          </a:p>
          <a:p>
            <a:r>
              <a:rPr lang="en-US" dirty="0" err="1"/>
              <a:t>libSLIDE.org</a:t>
            </a:r>
            <a:r>
              <a:rPr lang="en-US" dirty="0"/>
              <a:t> – </a:t>
            </a:r>
            <a:r>
              <a:rPr lang="en-US" dirty="0" err="1"/>
              <a:t>keithlance@comcast.net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32C91-E667-096C-DC5A-30831A5DA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41" y="4916245"/>
            <a:ext cx="2713407" cy="180893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A7E12B-64C3-D3E5-58C4-D3404DBBBFCB}"/>
              </a:ext>
            </a:extLst>
          </p:cNvPr>
          <p:cNvCxnSpPr/>
          <p:nvPr/>
        </p:nvCxnSpPr>
        <p:spPr>
          <a:xfrm>
            <a:off x="914400" y="3141233"/>
            <a:ext cx="10477948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C9D26C-0557-A6DE-D570-1732F94DCE61}"/>
              </a:ext>
            </a:extLst>
          </p:cNvPr>
          <p:cNvCxnSpPr/>
          <p:nvPr/>
        </p:nvCxnSpPr>
        <p:spPr>
          <a:xfrm>
            <a:off x="914400" y="3269293"/>
            <a:ext cx="10477948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1BE0933-1E07-BDA4-3CF5-4B3A93E874E2}"/>
              </a:ext>
            </a:extLst>
          </p:cNvPr>
          <p:cNvSpPr txBox="1"/>
          <p:nvPr/>
        </p:nvSpPr>
        <p:spPr>
          <a:xfrm>
            <a:off x="914400" y="5820714"/>
            <a:ext cx="7540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Our Brave Communities: Embracing School Librarians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46255E-7ECE-C6C0-782B-0CEB3AD4E1FF}"/>
              </a:ext>
            </a:extLst>
          </p:cNvPr>
          <p:cNvCxnSpPr>
            <a:cxnSpLocks/>
          </p:cNvCxnSpPr>
          <p:nvPr/>
        </p:nvCxnSpPr>
        <p:spPr>
          <a:xfrm>
            <a:off x="914400" y="6395113"/>
            <a:ext cx="6651320" cy="0"/>
          </a:xfrm>
          <a:prstGeom prst="line">
            <a:avLst/>
          </a:prstGeom>
          <a:ln w="127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0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8E3A-F80A-E2EE-1036-163A90B71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Review of Recent Trends &amp;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BDF2-6128-A9B2-D524-1220FE55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85218" cy="4351338"/>
          </a:xfrm>
        </p:spPr>
        <p:txBody>
          <a:bodyPr/>
          <a:lstStyle/>
          <a:p>
            <a:r>
              <a:rPr lang="en-US" dirty="0"/>
              <a:t>National FTE trends</a:t>
            </a:r>
          </a:p>
          <a:p>
            <a:r>
              <a:rPr lang="en-US" dirty="0"/>
              <a:t>State differences in annual FTE change</a:t>
            </a:r>
          </a:p>
          <a:p>
            <a:r>
              <a:rPr lang="en-US" dirty="0"/>
              <a:t>Inequities in district ratio of librarians to schools </a:t>
            </a:r>
          </a:p>
          <a:p>
            <a:pPr lvl="1"/>
            <a:r>
              <a:rPr lang="en-US" dirty="0"/>
              <a:t>By locale</a:t>
            </a:r>
          </a:p>
          <a:p>
            <a:pPr lvl="1"/>
            <a:r>
              <a:rPr lang="en-US" dirty="0"/>
              <a:t>By enrollment</a:t>
            </a:r>
          </a:p>
          <a:p>
            <a:pPr lvl="1"/>
            <a:r>
              <a:rPr lang="en-US" dirty="0"/>
              <a:t>By poverty level</a:t>
            </a:r>
          </a:p>
          <a:p>
            <a:pPr lvl="1"/>
            <a:r>
              <a:rPr lang="en-US" dirty="0"/>
              <a:t>By race/ethnicity</a:t>
            </a:r>
          </a:p>
          <a:p>
            <a:r>
              <a:rPr lang="en-US" dirty="0"/>
              <a:t>Data on about 13K local districts from National Center for Education Statistics (NCES), Common Core of Data (CCD)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E940AD2-830C-EFD4-6FB8-DEEBBAD51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78736"/>
              </p:ext>
            </p:extLst>
          </p:nvPr>
        </p:nvGraphicFramePr>
        <p:xfrm>
          <a:off x="474298" y="866898"/>
          <a:ext cx="8159063" cy="574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661CAF-CD99-8F40-BCD8-BCA95E03A668}"/>
              </a:ext>
            </a:extLst>
          </p:cNvPr>
          <p:cNvSpPr txBox="1"/>
          <p:nvPr/>
        </p:nvSpPr>
        <p:spPr>
          <a:xfrm>
            <a:off x="8633361" y="2065225"/>
            <a:ext cx="30843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Nationwide, number of school librarians has been declining for more than a decade.</a:t>
            </a:r>
          </a:p>
          <a:p>
            <a:endParaRPr lang="en-US" dirty="0"/>
          </a:p>
          <a:p>
            <a:r>
              <a:rPr lang="en-US" dirty="0"/>
              <a:t>In 2019-20, COVID accelerated that trend … but losses slowed in 2020-21, and 2021-22 was 1</a:t>
            </a:r>
            <a:r>
              <a:rPr lang="en-US" baseline="30000" dirty="0"/>
              <a:t>st</a:t>
            </a:r>
            <a:r>
              <a:rPr lang="en-US" dirty="0"/>
              <a:t> year in more than decade that number of school librarians increased.</a:t>
            </a:r>
          </a:p>
          <a:p>
            <a:endParaRPr lang="en-US" dirty="0"/>
          </a:p>
          <a:p>
            <a:r>
              <a:rPr lang="en-US" dirty="0"/>
              <a:t>Were some librarians temporarily reassigned?  Did some librarians prove their worth during pandemic?</a:t>
            </a:r>
          </a:p>
        </p:txBody>
      </p:sp>
    </p:spTree>
    <p:extLst>
      <p:ext uri="{BB962C8B-B14F-4D97-AF65-F5344CB8AC3E}">
        <p14:creationId xmlns:p14="http://schemas.microsoft.com/office/powerpoint/2010/main" val="141150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3BEAF7-32BA-AF79-673C-777D1A93ECA1}"/>
              </a:ext>
            </a:extLst>
          </p:cNvPr>
          <p:cNvSpPr txBox="1"/>
          <p:nvPr/>
        </p:nvSpPr>
        <p:spPr>
          <a:xfrm>
            <a:off x="8595096" y="966044"/>
            <a:ext cx="312321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librarian losses not universal.</a:t>
            </a:r>
          </a:p>
          <a:p>
            <a:endParaRPr lang="en-US" dirty="0"/>
          </a:p>
          <a:p>
            <a:r>
              <a:rPr lang="en-US" dirty="0"/>
              <a:t>Most years for more than a decade, 10-15 states gained librarians.  Unfortunately, 3-4 times that many states lost </a:t>
            </a:r>
          </a:p>
          <a:p>
            <a:r>
              <a:rPr lang="en-US" dirty="0"/>
              <a:t>librarians.</a:t>
            </a:r>
          </a:p>
          <a:p>
            <a:endParaRPr lang="en-US" dirty="0"/>
          </a:p>
          <a:p>
            <a:r>
              <a:rPr lang="en-US" dirty="0"/>
              <a:t>COVID impact: 2020-21 saw record low number of states gaining and record high number of states losing.  But, in 2021-22, there were record high number of gaining states and record low number of losing states.</a:t>
            </a:r>
          </a:p>
          <a:p>
            <a:endParaRPr lang="en-US" dirty="0"/>
          </a:p>
          <a:p>
            <a:r>
              <a:rPr lang="en-US" dirty="0"/>
              <a:t>What next?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CA036-70C8-CCE1-A0D8-88C05350C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28" y="682112"/>
            <a:ext cx="7772400" cy="56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8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2930D7-213B-AE29-F05E-CB9DE3765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81" y="716256"/>
            <a:ext cx="7772400" cy="56392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0E264C-0061-4A62-DA9B-18BEAB096C2C}"/>
              </a:ext>
            </a:extLst>
          </p:cNvPr>
          <p:cNvSpPr txBox="1"/>
          <p:nvPr/>
        </p:nvSpPr>
        <p:spPr>
          <a:xfrm>
            <a:off x="8559140" y="3493178"/>
            <a:ext cx="31825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school librarians varies by locale.</a:t>
            </a:r>
          </a:p>
          <a:p>
            <a:endParaRPr lang="en-US" dirty="0"/>
          </a:p>
          <a:p>
            <a:r>
              <a:rPr lang="en-US" dirty="0"/>
              <a:t>Districts in suburbs &amp; cities more likely to have librarians in all or most schools.</a:t>
            </a:r>
          </a:p>
          <a:p>
            <a:endParaRPr lang="en-US" dirty="0"/>
          </a:p>
          <a:p>
            <a:r>
              <a:rPr lang="en-US" dirty="0"/>
              <a:t>Districts in towns and rural areas more likely to have no librarians in any schools.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0C3683-9FDE-7123-76D3-71B2CD09B568}"/>
              </a:ext>
            </a:extLst>
          </p:cNvPr>
          <p:cNvSpPr txBox="1"/>
          <p:nvPr/>
        </p:nvSpPr>
        <p:spPr>
          <a:xfrm>
            <a:off x="8628743" y="716256"/>
            <a:ext cx="311298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.75+ FTE per school is the ratio SLIDE uses to determine if a district has enough librarians to have a full-time one in all or most schools.  (Actual school staffing data on librarians are not available.)</a:t>
            </a:r>
          </a:p>
        </p:txBody>
      </p:sp>
    </p:spTree>
    <p:extLst>
      <p:ext uri="{BB962C8B-B14F-4D97-AF65-F5344CB8AC3E}">
        <p14:creationId xmlns:p14="http://schemas.microsoft.com/office/powerpoint/2010/main" val="247140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8DA18E-B977-14CF-ADE3-2654FFC917EC}"/>
              </a:ext>
            </a:extLst>
          </p:cNvPr>
          <p:cNvSpPr txBox="1"/>
          <p:nvPr/>
        </p:nvSpPr>
        <p:spPr>
          <a:xfrm>
            <a:off x="8548255" y="1833164"/>
            <a:ext cx="31825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school librarians varies by enrollment.</a:t>
            </a:r>
          </a:p>
          <a:p>
            <a:endParaRPr lang="en-US" dirty="0"/>
          </a:p>
          <a:p>
            <a:r>
              <a:rPr lang="en-US" dirty="0"/>
              <a:t>The larger a district’s enrollment the more likely it has librarians in all or most schools.</a:t>
            </a:r>
          </a:p>
          <a:p>
            <a:endParaRPr lang="en-US" dirty="0"/>
          </a:p>
          <a:p>
            <a:r>
              <a:rPr lang="en-US" dirty="0"/>
              <a:t>The smaller a district’s enrollment the more likely it has no librarians in any schools.</a:t>
            </a:r>
          </a:p>
          <a:p>
            <a:endParaRPr lang="en-US" dirty="0"/>
          </a:p>
          <a:p>
            <a:r>
              <a:rPr lang="en-US" dirty="0"/>
              <a:t>Overall, &lt; 1/5 districts has librarians in all or most schools, and more than 1/3 have no librarians in any schools.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E966E2-8381-45B8-4C5F-C14C57501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3" y="718235"/>
            <a:ext cx="7772400" cy="56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A8A16F-E0E9-3E98-B4FD-AE7A17C5D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5" y="716256"/>
            <a:ext cx="7772400" cy="56392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8F9D6B-22DB-81DD-B991-54D54F9C12F3}"/>
              </a:ext>
            </a:extLst>
          </p:cNvPr>
          <p:cNvSpPr txBox="1"/>
          <p:nvPr/>
        </p:nvSpPr>
        <p:spPr>
          <a:xfrm>
            <a:off x="8570687" y="3216179"/>
            <a:ext cx="3170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 to school librarians varies by poverty status.</a:t>
            </a:r>
          </a:p>
          <a:p>
            <a:endParaRPr lang="en-US" dirty="0"/>
          </a:p>
          <a:p>
            <a:r>
              <a:rPr lang="en-US" dirty="0"/>
              <a:t>Districts in wealthiest communities most likely to have librarians in all or most schools.</a:t>
            </a:r>
          </a:p>
          <a:p>
            <a:endParaRPr lang="en-US" dirty="0"/>
          </a:p>
          <a:p>
            <a:r>
              <a:rPr lang="en-US" dirty="0"/>
              <a:t>Districts in poorer communities more likely not to have librarians in any schools.</a:t>
            </a:r>
          </a:p>
        </p:txBody>
      </p:sp>
    </p:spTree>
    <p:extLst>
      <p:ext uri="{BB962C8B-B14F-4D97-AF65-F5344CB8AC3E}">
        <p14:creationId xmlns:p14="http://schemas.microsoft.com/office/powerpoint/2010/main" val="120164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CB5D76-DDF2-8622-F2ED-D0A2BF745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56" y="704381"/>
            <a:ext cx="7772400" cy="56392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4F7B5E-2A12-0AB3-C7A5-964C74152893}"/>
              </a:ext>
            </a:extLst>
          </p:cNvPr>
          <p:cNvSpPr txBox="1"/>
          <p:nvPr/>
        </p:nvSpPr>
        <p:spPr>
          <a:xfrm>
            <a:off x="8495475" y="711314"/>
            <a:ext cx="32182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While majority non-white districts equally unlikely to have librarians in most schools, they are slightly more likely not to have librarians in any schools.</a:t>
            </a:r>
          </a:p>
          <a:p>
            <a:endParaRPr lang="en-US" dirty="0"/>
          </a:p>
          <a:p>
            <a:r>
              <a:rPr lang="en-US" dirty="0"/>
              <a:t>Impact of majority race often ameliorated by locale (city) and enrollment (higher).</a:t>
            </a:r>
          </a:p>
          <a:p>
            <a:endParaRPr lang="en-US" dirty="0"/>
          </a:p>
          <a:p>
            <a:r>
              <a:rPr lang="en-US" dirty="0"/>
              <a:t>Majority Hispanic districts, however, are often smaller and rural ones, so fare dramatically worse than majority non-Hispanic ones: </a:t>
            </a:r>
          </a:p>
          <a:p>
            <a:endParaRPr lang="en-US" dirty="0"/>
          </a:p>
          <a:p>
            <a:r>
              <a:rPr lang="en-US" dirty="0"/>
              <a:t>Half as likely to have librarians in most schools, and far more likely not to have librarians in any schools.</a:t>
            </a:r>
          </a:p>
        </p:txBody>
      </p:sp>
    </p:spTree>
    <p:extLst>
      <p:ext uri="{BB962C8B-B14F-4D97-AF65-F5344CB8AC3E}">
        <p14:creationId xmlns:p14="http://schemas.microsoft.com/office/powerpoint/2010/main" val="155718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70F36-F386-91F4-627F-38D7BDCB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Watch &amp; Keep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B3228-BB89-ECB6-EBE2-050062551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1825625"/>
            <a:ext cx="5054600" cy="4351338"/>
          </a:xfrm>
        </p:spPr>
        <p:txBody>
          <a:bodyPr>
            <a:normAutofit/>
          </a:bodyPr>
          <a:lstStyle/>
          <a:p>
            <a:r>
              <a:rPr lang="en-US" dirty="0"/>
              <a:t>Website for SLIDE: School Librarian Investigation—Decline or Evolution? </a:t>
            </a:r>
          </a:p>
          <a:p>
            <a:pPr lvl="1"/>
            <a:r>
              <a:rPr lang="en-US" dirty="0" err="1"/>
              <a:t>libSLIDE.org</a:t>
            </a:r>
            <a:endParaRPr lang="en-US" dirty="0"/>
          </a:p>
          <a:p>
            <a:pPr lvl="1"/>
            <a:r>
              <a:rPr lang="en-US" dirty="0"/>
              <a:t>Interactive data tools </a:t>
            </a:r>
          </a:p>
          <a:p>
            <a:pPr lvl="1"/>
            <a:r>
              <a:rPr lang="en-US" dirty="0"/>
              <a:t>Project &amp; external publications</a:t>
            </a:r>
          </a:p>
          <a:p>
            <a:pPr lvl="1"/>
            <a:r>
              <a:rPr lang="en-US" dirty="0"/>
              <a:t>Conference presentations</a:t>
            </a:r>
          </a:p>
          <a:p>
            <a:pPr lvl="1"/>
            <a:r>
              <a:rPr lang="en-US" dirty="0"/>
              <a:t>News coverage of SLIDE (interviews, articles by others)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DC82D-A740-0964-4C51-D0B44708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6630" y="1825625"/>
            <a:ext cx="5127170" cy="4351338"/>
          </a:xfrm>
        </p:spPr>
        <p:txBody>
          <a:bodyPr>
            <a:normAutofit/>
          </a:bodyPr>
          <a:lstStyle/>
          <a:p>
            <a:r>
              <a:rPr lang="en-US" dirty="0"/>
              <a:t>Debra </a:t>
            </a:r>
            <a:r>
              <a:rPr lang="en-US" dirty="0" err="1"/>
              <a:t>Kachel</a:t>
            </a:r>
            <a:r>
              <a:rPr lang="en-US" dirty="0"/>
              <a:t>, Antioch University Seattle</a:t>
            </a:r>
          </a:p>
          <a:p>
            <a:pPr lvl="1"/>
            <a:r>
              <a:rPr lang="en-US" dirty="0"/>
              <a:t>Project Director</a:t>
            </a:r>
          </a:p>
          <a:p>
            <a:pPr lvl="1"/>
            <a:r>
              <a:rPr lang="en-US" dirty="0">
                <a:hlinkClick r:id="rId2"/>
              </a:rPr>
              <a:t>dkachel@Antioch.edu</a:t>
            </a:r>
            <a:endParaRPr lang="en-US" dirty="0"/>
          </a:p>
          <a:p>
            <a:pPr lvl="1"/>
            <a:r>
              <a:rPr lang="en-US" dirty="0"/>
              <a:t>717-575-3886</a:t>
            </a:r>
          </a:p>
          <a:p>
            <a:r>
              <a:rPr lang="en-US" dirty="0"/>
              <a:t>Keith Curry Lance, RSL Research Group</a:t>
            </a:r>
          </a:p>
          <a:p>
            <a:pPr lvl="1"/>
            <a:r>
              <a:rPr lang="en-US" dirty="0"/>
              <a:t>Principal Investigator</a:t>
            </a:r>
          </a:p>
          <a:p>
            <a:pPr lvl="1"/>
            <a:r>
              <a:rPr lang="en-US" dirty="0">
                <a:hlinkClick r:id="rId3"/>
              </a:rPr>
              <a:t>keithlance@comcast.net</a:t>
            </a:r>
            <a:endParaRPr lang="en-US" dirty="0"/>
          </a:p>
          <a:p>
            <a:pPr lvl="1"/>
            <a:r>
              <a:rPr lang="en-US" dirty="0"/>
              <a:t>720-232-5866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1B92C3-5D64-D61C-035C-6B48602B66F5}"/>
              </a:ext>
            </a:extLst>
          </p:cNvPr>
          <p:cNvCxnSpPr/>
          <p:nvPr/>
        </p:nvCxnSpPr>
        <p:spPr>
          <a:xfrm>
            <a:off x="965200" y="1531257"/>
            <a:ext cx="10239829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569282-61C7-971F-16ED-08A8173D8C87}"/>
              </a:ext>
            </a:extLst>
          </p:cNvPr>
          <p:cNvCxnSpPr/>
          <p:nvPr/>
        </p:nvCxnSpPr>
        <p:spPr>
          <a:xfrm>
            <a:off x="972457" y="6176963"/>
            <a:ext cx="10247086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6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597</Words>
  <Application>Microsoft Macintosh PowerPoint</Application>
  <PresentationFormat>Widescreen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School Librarians: Status as of 2021-22</vt:lpstr>
      <vt:lpstr>A Quick Review of Recent Trends &amp; Patterns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Watch &amp; Keep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Librarians: Status as of 2021-22</dc:title>
  <dc:creator>Keith Lance</dc:creator>
  <cp:lastModifiedBy>Keith Lance</cp:lastModifiedBy>
  <cp:revision>12</cp:revision>
  <dcterms:created xsi:type="dcterms:W3CDTF">2023-04-21T18:45:26Z</dcterms:created>
  <dcterms:modified xsi:type="dcterms:W3CDTF">2023-04-25T02:22:55Z</dcterms:modified>
</cp:coreProperties>
</file>